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62" r:id="rId2"/>
    <p:sldId id="463" r:id="rId3"/>
    <p:sldId id="464" r:id="rId4"/>
    <p:sldId id="472" r:id="rId5"/>
    <p:sldId id="473" r:id="rId6"/>
    <p:sldId id="474" r:id="rId7"/>
    <p:sldId id="475" r:id="rId8"/>
    <p:sldId id="476" r:id="rId9"/>
    <p:sldId id="477" r:id="rId10"/>
    <p:sldId id="478" r:id="rId11"/>
    <p:sldId id="479" r:id="rId12"/>
    <p:sldId id="480" r:id="rId13"/>
    <p:sldId id="481" r:id="rId14"/>
    <p:sldId id="482" r:id="rId15"/>
    <p:sldId id="483" r:id="rId16"/>
    <p:sldId id="484" r:id="rId17"/>
    <p:sldId id="485" r:id="rId18"/>
    <p:sldId id="486" r:id="rId19"/>
    <p:sldId id="487" r:id="rId20"/>
    <p:sldId id="488" r:id="rId21"/>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4082"/>
    <a:srgbClr val="FF3399"/>
    <a:srgbClr val="00FF00"/>
    <a:srgbClr val="800000"/>
    <a:srgbClr val="FFCCFF"/>
    <a:srgbClr val="FFFF00"/>
    <a:srgbClr val="C55A11"/>
    <a:srgbClr val="7F7F7F"/>
    <a:srgbClr val="7030A0"/>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4" autoAdjust="0"/>
    <p:restoredTop sz="82456" autoAdjust="0"/>
  </p:normalViewPr>
  <p:slideViewPr>
    <p:cSldViewPr snapToGrid="0">
      <p:cViewPr varScale="1">
        <p:scale>
          <a:sx n="60" d="100"/>
          <a:sy n="60" d="100"/>
        </p:scale>
        <p:origin x="51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7018A63-F387-4867-A7D5-F116A87F1339}" type="datetimeFigureOut">
              <a:rPr lang="de-DE" smtClean="0"/>
              <a:t>08.02.2021</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905730A-2C80-41B1-933C-0CDBC180FA57}" type="slidenum">
              <a:rPr lang="de-DE" smtClean="0"/>
              <a:t>‹Nr.›</a:t>
            </a:fld>
            <a:endParaRPr lang="de-DE"/>
          </a:p>
        </p:txBody>
      </p:sp>
    </p:spTree>
    <p:extLst>
      <p:ext uri="{BB962C8B-B14F-4D97-AF65-F5344CB8AC3E}">
        <p14:creationId xmlns:p14="http://schemas.microsoft.com/office/powerpoint/2010/main" val="213603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1</a:t>
            </a:fld>
            <a:endParaRPr lang="de-DE"/>
          </a:p>
        </p:txBody>
      </p:sp>
    </p:spTree>
    <p:extLst>
      <p:ext uri="{BB962C8B-B14F-4D97-AF65-F5344CB8AC3E}">
        <p14:creationId xmlns:p14="http://schemas.microsoft.com/office/powerpoint/2010/main" val="3677212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10</a:t>
            </a:fld>
            <a:endParaRPr lang="de-DE"/>
          </a:p>
        </p:txBody>
      </p:sp>
    </p:spTree>
    <p:extLst>
      <p:ext uri="{BB962C8B-B14F-4D97-AF65-F5344CB8AC3E}">
        <p14:creationId xmlns:p14="http://schemas.microsoft.com/office/powerpoint/2010/main" val="1211027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11</a:t>
            </a:fld>
            <a:endParaRPr lang="de-DE"/>
          </a:p>
        </p:txBody>
      </p:sp>
    </p:spTree>
    <p:extLst>
      <p:ext uri="{BB962C8B-B14F-4D97-AF65-F5344CB8AC3E}">
        <p14:creationId xmlns:p14="http://schemas.microsoft.com/office/powerpoint/2010/main" val="224960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12</a:t>
            </a:fld>
            <a:endParaRPr lang="de-DE"/>
          </a:p>
        </p:txBody>
      </p:sp>
    </p:spTree>
    <p:extLst>
      <p:ext uri="{BB962C8B-B14F-4D97-AF65-F5344CB8AC3E}">
        <p14:creationId xmlns:p14="http://schemas.microsoft.com/office/powerpoint/2010/main" val="469500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13</a:t>
            </a:fld>
            <a:endParaRPr lang="de-DE"/>
          </a:p>
        </p:txBody>
      </p:sp>
    </p:spTree>
    <p:extLst>
      <p:ext uri="{BB962C8B-B14F-4D97-AF65-F5344CB8AC3E}">
        <p14:creationId xmlns:p14="http://schemas.microsoft.com/office/powerpoint/2010/main" val="3263403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14</a:t>
            </a:fld>
            <a:endParaRPr lang="de-DE"/>
          </a:p>
        </p:txBody>
      </p:sp>
    </p:spTree>
    <p:extLst>
      <p:ext uri="{BB962C8B-B14F-4D97-AF65-F5344CB8AC3E}">
        <p14:creationId xmlns:p14="http://schemas.microsoft.com/office/powerpoint/2010/main" val="2181370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15</a:t>
            </a:fld>
            <a:endParaRPr lang="de-DE"/>
          </a:p>
        </p:txBody>
      </p:sp>
    </p:spTree>
    <p:extLst>
      <p:ext uri="{BB962C8B-B14F-4D97-AF65-F5344CB8AC3E}">
        <p14:creationId xmlns:p14="http://schemas.microsoft.com/office/powerpoint/2010/main" val="23670840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16</a:t>
            </a:fld>
            <a:endParaRPr lang="de-DE"/>
          </a:p>
        </p:txBody>
      </p:sp>
    </p:spTree>
    <p:extLst>
      <p:ext uri="{BB962C8B-B14F-4D97-AF65-F5344CB8AC3E}">
        <p14:creationId xmlns:p14="http://schemas.microsoft.com/office/powerpoint/2010/main" val="4021876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17</a:t>
            </a:fld>
            <a:endParaRPr lang="de-DE"/>
          </a:p>
        </p:txBody>
      </p:sp>
    </p:spTree>
    <p:extLst>
      <p:ext uri="{BB962C8B-B14F-4D97-AF65-F5344CB8AC3E}">
        <p14:creationId xmlns:p14="http://schemas.microsoft.com/office/powerpoint/2010/main" val="6716716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18</a:t>
            </a:fld>
            <a:endParaRPr lang="de-DE"/>
          </a:p>
        </p:txBody>
      </p:sp>
    </p:spTree>
    <p:extLst>
      <p:ext uri="{BB962C8B-B14F-4D97-AF65-F5344CB8AC3E}">
        <p14:creationId xmlns:p14="http://schemas.microsoft.com/office/powerpoint/2010/main" val="875357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19</a:t>
            </a:fld>
            <a:endParaRPr lang="de-DE"/>
          </a:p>
        </p:txBody>
      </p:sp>
    </p:spTree>
    <p:extLst>
      <p:ext uri="{BB962C8B-B14F-4D97-AF65-F5344CB8AC3E}">
        <p14:creationId xmlns:p14="http://schemas.microsoft.com/office/powerpoint/2010/main" val="240455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2</a:t>
            </a:fld>
            <a:endParaRPr lang="de-DE"/>
          </a:p>
        </p:txBody>
      </p:sp>
    </p:spTree>
    <p:extLst>
      <p:ext uri="{BB962C8B-B14F-4D97-AF65-F5344CB8AC3E}">
        <p14:creationId xmlns:p14="http://schemas.microsoft.com/office/powerpoint/2010/main" val="2006996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20</a:t>
            </a:fld>
            <a:endParaRPr lang="de-DE"/>
          </a:p>
        </p:txBody>
      </p:sp>
    </p:spTree>
    <p:extLst>
      <p:ext uri="{BB962C8B-B14F-4D97-AF65-F5344CB8AC3E}">
        <p14:creationId xmlns:p14="http://schemas.microsoft.com/office/powerpoint/2010/main" val="982954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3</a:t>
            </a:fld>
            <a:endParaRPr lang="de-DE"/>
          </a:p>
        </p:txBody>
      </p:sp>
    </p:spTree>
    <p:extLst>
      <p:ext uri="{BB962C8B-B14F-4D97-AF65-F5344CB8AC3E}">
        <p14:creationId xmlns:p14="http://schemas.microsoft.com/office/powerpoint/2010/main" val="1916095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4</a:t>
            </a:fld>
            <a:endParaRPr lang="de-DE"/>
          </a:p>
        </p:txBody>
      </p:sp>
    </p:spTree>
    <p:extLst>
      <p:ext uri="{BB962C8B-B14F-4D97-AF65-F5344CB8AC3E}">
        <p14:creationId xmlns:p14="http://schemas.microsoft.com/office/powerpoint/2010/main" val="1283174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5</a:t>
            </a:fld>
            <a:endParaRPr lang="de-DE"/>
          </a:p>
        </p:txBody>
      </p:sp>
    </p:spTree>
    <p:extLst>
      <p:ext uri="{BB962C8B-B14F-4D97-AF65-F5344CB8AC3E}">
        <p14:creationId xmlns:p14="http://schemas.microsoft.com/office/powerpoint/2010/main" val="636148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6</a:t>
            </a:fld>
            <a:endParaRPr lang="de-DE"/>
          </a:p>
        </p:txBody>
      </p:sp>
    </p:spTree>
    <p:extLst>
      <p:ext uri="{BB962C8B-B14F-4D97-AF65-F5344CB8AC3E}">
        <p14:creationId xmlns:p14="http://schemas.microsoft.com/office/powerpoint/2010/main" val="4290401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7</a:t>
            </a:fld>
            <a:endParaRPr lang="de-DE"/>
          </a:p>
        </p:txBody>
      </p:sp>
    </p:spTree>
    <p:extLst>
      <p:ext uri="{BB962C8B-B14F-4D97-AF65-F5344CB8AC3E}">
        <p14:creationId xmlns:p14="http://schemas.microsoft.com/office/powerpoint/2010/main" val="181203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8</a:t>
            </a:fld>
            <a:endParaRPr lang="de-DE"/>
          </a:p>
        </p:txBody>
      </p:sp>
    </p:spTree>
    <p:extLst>
      <p:ext uri="{BB962C8B-B14F-4D97-AF65-F5344CB8AC3E}">
        <p14:creationId xmlns:p14="http://schemas.microsoft.com/office/powerpoint/2010/main" val="3100420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14EAF94-693C-48F9-B0F6-53FDE4F89423}" type="slidenum">
              <a:rPr lang="de-DE" smtClean="0"/>
              <a:t>9</a:t>
            </a:fld>
            <a:endParaRPr lang="de-DE"/>
          </a:p>
        </p:txBody>
      </p:sp>
    </p:spTree>
    <p:extLst>
      <p:ext uri="{BB962C8B-B14F-4D97-AF65-F5344CB8AC3E}">
        <p14:creationId xmlns:p14="http://schemas.microsoft.com/office/powerpoint/2010/main" val="1006857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8136035-9D06-48F5-944E-1A0D5BFD9D52}" type="datetimeFigureOut">
              <a:rPr lang="de-DE" smtClean="0"/>
              <a:t>08.02.2021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3A9577-373A-4969-94E4-78CD211B0F73}" type="slidenum">
              <a:rPr lang="de-DE" smtClean="0"/>
              <a:t>‹Nr.›</a:t>
            </a:fld>
            <a:endParaRPr lang="de-DE"/>
          </a:p>
        </p:txBody>
      </p:sp>
    </p:spTree>
    <p:extLst>
      <p:ext uri="{BB962C8B-B14F-4D97-AF65-F5344CB8AC3E}">
        <p14:creationId xmlns:p14="http://schemas.microsoft.com/office/powerpoint/2010/main" val="1807768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8136035-9D06-48F5-944E-1A0D5BFD9D52}" type="datetimeFigureOut">
              <a:rPr lang="de-DE" smtClean="0"/>
              <a:t>08.02.2021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3A9577-373A-4969-94E4-78CD211B0F73}" type="slidenum">
              <a:rPr lang="de-DE" smtClean="0"/>
              <a:t>‹Nr.›</a:t>
            </a:fld>
            <a:endParaRPr lang="de-DE"/>
          </a:p>
        </p:txBody>
      </p:sp>
    </p:spTree>
    <p:extLst>
      <p:ext uri="{BB962C8B-B14F-4D97-AF65-F5344CB8AC3E}">
        <p14:creationId xmlns:p14="http://schemas.microsoft.com/office/powerpoint/2010/main" val="4054968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8136035-9D06-48F5-944E-1A0D5BFD9D52}" type="datetimeFigureOut">
              <a:rPr lang="de-DE" smtClean="0"/>
              <a:t>08.02.2021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3A9577-373A-4969-94E4-78CD211B0F73}" type="slidenum">
              <a:rPr lang="de-DE" smtClean="0"/>
              <a:t>‹Nr.›</a:t>
            </a:fld>
            <a:endParaRPr lang="de-DE"/>
          </a:p>
        </p:txBody>
      </p:sp>
    </p:spTree>
    <p:extLst>
      <p:ext uri="{BB962C8B-B14F-4D97-AF65-F5344CB8AC3E}">
        <p14:creationId xmlns:p14="http://schemas.microsoft.com/office/powerpoint/2010/main" val="3598888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bg>
      <p:bgPr>
        <a:solidFill>
          <a:schemeClr val="bg1">
            <a:alpha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2450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8136035-9D06-48F5-944E-1A0D5BFD9D52}" type="datetimeFigureOut">
              <a:rPr lang="de-DE" smtClean="0"/>
              <a:t>08.02.2021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3A9577-373A-4969-94E4-78CD211B0F73}" type="slidenum">
              <a:rPr lang="de-DE" smtClean="0"/>
              <a:t>‹Nr.›</a:t>
            </a:fld>
            <a:endParaRPr lang="de-DE"/>
          </a:p>
        </p:txBody>
      </p:sp>
    </p:spTree>
    <p:extLst>
      <p:ext uri="{BB962C8B-B14F-4D97-AF65-F5344CB8AC3E}">
        <p14:creationId xmlns:p14="http://schemas.microsoft.com/office/powerpoint/2010/main" val="31493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8136035-9D06-48F5-944E-1A0D5BFD9D52}" type="datetimeFigureOut">
              <a:rPr lang="de-DE" smtClean="0"/>
              <a:t>08.02.2021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3A9577-373A-4969-94E4-78CD211B0F73}" type="slidenum">
              <a:rPr lang="de-DE" smtClean="0"/>
              <a:t>‹Nr.›</a:t>
            </a:fld>
            <a:endParaRPr lang="de-DE"/>
          </a:p>
        </p:txBody>
      </p:sp>
    </p:spTree>
    <p:extLst>
      <p:ext uri="{BB962C8B-B14F-4D97-AF65-F5344CB8AC3E}">
        <p14:creationId xmlns:p14="http://schemas.microsoft.com/office/powerpoint/2010/main" val="315348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8136035-9D06-48F5-944E-1A0D5BFD9D52}" type="datetimeFigureOut">
              <a:rPr lang="de-DE" smtClean="0"/>
              <a:t>08.02.2021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F3A9577-373A-4969-94E4-78CD211B0F73}" type="slidenum">
              <a:rPr lang="de-DE" smtClean="0"/>
              <a:t>‹Nr.›</a:t>
            </a:fld>
            <a:endParaRPr lang="de-DE"/>
          </a:p>
        </p:txBody>
      </p:sp>
    </p:spTree>
    <p:extLst>
      <p:ext uri="{BB962C8B-B14F-4D97-AF65-F5344CB8AC3E}">
        <p14:creationId xmlns:p14="http://schemas.microsoft.com/office/powerpoint/2010/main" val="34790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8136035-9D06-48F5-944E-1A0D5BFD9D52}" type="datetimeFigureOut">
              <a:rPr lang="de-DE" smtClean="0"/>
              <a:t>08.02.2021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F3A9577-373A-4969-94E4-78CD211B0F73}" type="slidenum">
              <a:rPr lang="de-DE" smtClean="0"/>
              <a:t>‹Nr.›</a:t>
            </a:fld>
            <a:endParaRPr lang="de-DE"/>
          </a:p>
        </p:txBody>
      </p:sp>
    </p:spTree>
    <p:extLst>
      <p:ext uri="{BB962C8B-B14F-4D97-AF65-F5344CB8AC3E}">
        <p14:creationId xmlns:p14="http://schemas.microsoft.com/office/powerpoint/2010/main" val="1293471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8136035-9D06-48F5-944E-1A0D5BFD9D52}" type="datetimeFigureOut">
              <a:rPr lang="de-DE" smtClean="0"/>
              <a:t>08.02.2021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F3A9577-373A-4969-94E4-78CD211B0F73}" type="slidenum">
              <a:rPr lang="de-DE" smtClean="0"/>
              <a:t>‹Nr.›</a:t>
            </a:fld>
            <a:endParaRPr lang="de-DE"/>
          </a:p>
        </p:txBody>
      </p:sp>
    </p:spTree>
    <p:extLst>
      <p:ext uri="{BB962C8B-B14F-4D97-AF65-F5344CB8AC3E}">
        <p14:creationId xmlns:p14="http://schemas.microsoft.com/office/powerpoint/2010/main" val="259913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8136035-9D06-48F5-944E-1A0D5BFD9D52}" type="datetimeFigureOut">
              <a:rPr lang="de-DE" smtClean="0"/>
              <a:t>08.02.2021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F3A9577-373A-4969-94E4-78CD211B0F73}" type="slidenum">
              <a:rPr lang="de-DE" smtClean="0"/>
              <a:t>‹Nr.›</a:t>
            </a:fld>
            <a:endParaRPr lang="de-DE"/>
          </a:p>
        </p:txBody>
      </p:sp>
    </p:spTree>
    <p:extLst>
      <p:ext uri="{BB962C8B-B14F-4D97-AF65-F5344CB8AC3E}">
        <p14:creationId xmlns:p14="http://schemas.microsoft.com/office/powerpoint/2010/main" val="55262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8136035-9D06-48F5-944E-1A0D5BFD9D52}" type="datetimeFigureOut">
              <a:rPr lang="de-DE" smtClean="0"/>
              <a:t>08.02.2021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F3A9577-373A-4969-94E4-78CD211B0F73}" type="slidenum">
              <a:rPr lang="de-DE" smtClean="0"/>
              <a:t>‹Nr.›</a:t>
            </a:fld>
            <a:endParaRPr lang="de-DE"/>
          </a:p>
        </p:txBody>
      </p:sp>
    </p:spTree>
    <p:extLst>
      <p:ext uri="{BB962C8B-B14F-4D97-AF65-F5344CB8AC3E}">
        <p14:creationId xmlns:p14="http://schemas.microsoft.com/office/powerpoint/2010/main" val="403973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8136035-9D06-48F5-944E-1A0D5BFD9D52}" type="datetimeFigureOut">
              <a:rPr lang="de-DE" smtClean="0"/>
              <a:t>08.02.2021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F3A9577-373A-4969-94E4-78CD211B0F73}" type="slidenum">
              <a:rPr lang="de-DE" smtClean="0"/>
              <a:t>‹Nr.›</a:t>
            </a:fld>
            <a:endParaRPr lang="de-DE"/>
          </a:p>
        </p:txBody>
      </p:sp>
    </p:spTree>
    <p:extLst>
      <p:ext uri="{BB962C8B-B14F-4D97-AF65-F5344CB8AC3E}">
        <p14:creationId xmlns:p14="http://schemas.microsoft.com/office/powerpoint/2010/main" val="667459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36035-9D06-48F5-944E-1A0D5BFD9D52}" type="datetimeFigureOut">
              <a:rPr lang="de-DE" smtClean="0"/>
              <a:t>08.02.2021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A9577-373A-4969-94E4-78CD211B0F73}" type="slidenum">
              <a:rPr lang="de-DE" smtClean="0"/>
              <a:t>‹Nr.›</a:t>
            </a:fld>
            <a:endParaRPr lang="de-DE"/>
          </a:p>
        </p:txBody>
      </p:sp>
    </p:spTree>
    <p:extLst>
      <p:ext uri="{BB962C8B-B14F-4D97-AF65-F5344CB8AC3E}">
        <p14:creationId xmlns:p14="http://schemas.microsoft.com/office/powerpoint/2010/main" val="207868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F4E3C73E-F912-4771-9AA6-0C93F36E03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54005"/>
            <a:ext cx="13143506" cy="6959588"/>
          </a:xfrm>
          <a:prstGeom prst="rect">
            <a:avLst/>
          </a:prstGeom>
        </p:spPr>
      </p:pic>
      <p:sp>
        <p:nvSpPr>
          <p:cNvPr id="3" name="Untertitel 2"/>
          <p:cNvSpPr>
            <a:spLocks noGrp="1"/>
          </p:cNvSpPr>
          <p:nvPr>
            <p:ph type="subTitle" idx="4294967295"/>
          </p:nvPr>
        </p:nvSpPr>
        <p:spPr>
          <a:xfrm>
            <a:off x="354842" y="1746912"/>
            <a:ext cx="11518709" cy="4217159"/>
          </a:xfrm>
        </p:spPr>
        <p:txBody>
          <a:bodyPr/>
          <a:lstStyle/>
          <a:p>
            <a:pPr marL="0" indent="0">
              <a:buNone/>
            </a:pPr>
            <a:r>
              <a:rPr lang="de-DE" dirty="0"/>
              <a:t>  </a:t>
            </a:r>
            <a:endParaRPr lang="de-DE" b="1" dirty="0"/>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9098" y="6183801"/>
            <a:ext cx="12191999" cy="646331"/>
          </a:xfrm>
          <a:prstGeom prst="rect">
            <a:avLst/>
          </a:prstGeom>
          <a:noFill/>
        </p:spPr>
        <p:txBody>
          <a:bodyPr wrap="square" rtlCol="0">
            <a:spAutoFit/>
          </a:bodyPr>
          <a:lstStyle/>
          <a:p>
            <a:pPr algn="ctr">
              <a:buClr>
                <a:srgbClr val="FF0000"/>
              </a:buClr>
            </a:pPr>
            <a:r>
              <a:rPr lang="de-DE" sz="3600" dirty="0">
                <a:latin typeface="Arial" panose="020B0604020202020204" pitchFamily="34" charset="0"/>
                <a:cs typeface="Arial" panose="020B0604020202020204" pitchFamily="34" charset="0"/>
              </a:rPr>
              <a:t>UNTERNEHMENSBESTEUERUNG</a:t>
            </a:r>
          </a:p>
        </p:txBody>
      </p:sp>
      <p:sp>
        <p:nvSpPr>
          <p:cNvPr id="11" name="Textfeld 10"/>
          <p:cNvSpPr txBox="1"/>
          <p:nvPr/>
        </p:nvSpPr>
        <p:spPr>
          <a:xfrm>
            <a:off x="0" y="893929"/>
            <a:ext cx="12210196" cy="3785652"/>
          </a:xfrm>
          <a:prstGeom prst="rect">
            <a:avLst/>
          </a:prstGeom>
          <a:noFill/>
        </p:spPr>
        <p:txBody>
          <a:bodyPr wrap="square" rtlCol="0">
            <a:spAutoFit/>
          </a:bodyPr>
          <a:lstStyle/>
          <a:p>
            <a:pPr algn="ctr">
              <a:buClr>
                <a:srgbClr val="FF0000"/>
              </a:buClr>
            </a:pPr>
            <a:r>
              <a:rPr lang="de-DE" sz="12000" b="1" dirty="0">
                <a:latin typeface="Arial" panose="020B0604020202020204" pitchFamily="34" charset="0"/>
                <a:cs typeface="Arial" panose="020B0604020202020204" pitchFamily="34" charset="0"/>
              </a:rPr>
              <a:t>Wohlverhalten wird erfüllt</a:t>
            </a:r>
          </a:p>
        </p:txBody>
      </p:sp>
      <p:pic>
        <p:nvPicPr>
          <p:cNvPr id="16" name="Grafik 15">
            <a:extLst>
              <a:ext uri="{FF2B5EF4-FFF2-40B4-BE49-F238E27FC236}">
                <a16:creationId xmlns:a16="http://schemas.microsoft.com/office/drawing/2014/main" id="{27CE274E-7DDD-41AF-A218-AE356CD26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8" y="6058508"/>
            <a:ext cx="889653" cy="758546"/>
          </a:xfrm>
          <a:prstGeom prst="rect">
            <a:avLst/>
          </a:prstGeom>
        </p:spPr>
      </p:pic>
    </p:spTree>
    <p:extLst>
      <p:ext uri="{BB962C8B-B14F-4D97-AF65-F5344CB8AC3E}">
        <p14:creationId xmlns:p14="http://schemas.microsoft.com/office/powerpoint/2010/main" val="184449945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AA68AD07-F37F-40BF-82E9-342EE58331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
            <a:ext cx="12192000" cy="1058689"/>
          </a:xfrm>
          <a:prstGeom prst="rect">
            <a:avLst/>
          </a:prstGeom>
        </p:spPr>
      </p:pic>
      <p:sp>
        <p:nvSpPr>
          <p:cNvPr id="12" name="Rechteck 11"/>
          <p:cNvSpPr/>
          <p:nvPr/>
        </p:nvSpPr>
        <p:spPr>
          <a:xfrm>
            <a:off x="0" y="0"/>
            <a:ext cx="12210196"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4294967295"/>
          </p:nvPr>
        </p:nvSpPr>
        <p:spPr>
          <a:xfrm>
            <a:off x="354841" y="1747615"/>
            <a:ext cx="11518709" cy="4711038"/>
          </a:xfrm>
        </p:spPr>
        <p:txBody>
          <a:bodyPr>
            <a:normAutofit fontScale="92500" lnSpcReduction="20000"/>
          </a:bodyPr>
          <a:lstStyle/>
          <a:p>
            <a:pPr marL="0" indent="0">
              <a:buNone/>
            </a:pPr>
            <a:r>
              <a:rPr lang="de-DE" sz="3900" b="1" dirty="0">
                <a:solidFill>
                  <a:srgbClr val="0A4082"/>
                </a:solidFill>
                <a:latin typeface="Arial" panose="020B0604020202020204" pitchFamily="34" charset="0"/>
                <a:cs typeface="Arial" panose="020B0604020202020204" pitchFamily="34" charset="0"/>
              </a:rPr>
              <a:t>Kein Abzugsverbot und keine Hinzurechnungsbesteuerung von mindestens € 100.000</a:t>
            </a:r>
          </a:p>
          <a:p>
            <a:endParaRPr lang="de-DE" b="1" dirty="0">
              <a:latin typeface="Arial" panose="020B0604020202020204" pitchFamily="34" charset="0"/>
              <a:cs typeface="Arial" panose="020B0604020202020204" pitchFamily="34" charset="0"/>
            </a:endParaRPr>
          </a:p>
          <a:p>
            <a:pPr marL="0" indent="0">
              <a:buNone/>
            </a:pPr>
            <a:r>
              <a:rPr lang="de-DE" dirty="0">
                <a:latin typeface="Arial" panose="020B0604020202020204" pitchFamily="34" charset="0"/>
                <a:cs typeface="Arial" panose="020B0604020202020204" pitchFamily="34" charset="0"/>
              </a:rPr>
              <a:t>das Unternehmen in den letzten fünf veranlagten Jahren nicht mit einem Betrag von insgesamt mehr als 100 000 Euro vom Abzugsverbot des § 12 Abs. 1 Z 10 des Körperschaftsteuergesetzes 1988 (KStG 1988), BGBl. Nr. 401/1988, oder von den Bestimmungen des § 10a KStG 1988 (Hinzurechnungsbesteuerung, Methodenwechsel) betroffen gewesen ist; steuerliches Wohlverhalten liegt ebenfalls vor, wenn das Unternehmen bereits bei Abgabe der Körperschaftsteuererklärung für das betreffende Jahr den Anwendungsfall des § 12 Abs. 1 Z 10 KStG 1988 oder des § 10a KStG 1988 offengelegt, den von den Bestimmungen erfassten Betrag hinzugerechnet hat und dieser Betrag nicht 500 000 Euro übersteigt;</a:t>
            </a:r>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5093779" y="257819"/>
            <a:ext cx="6957391" cy="667328"/>
          </a:xfrm>
          <a:prstGeom prst="rect">
            <a:avLst/>
          </a:prstGeom>
          <a:noFill/>
        </p:spPr>
        <p:txBody>
          <a:bodyPr wrap="square" rtlCol="0">
            <a:spAutoFit/>
          </a:bodyPr>
          <a:lstStyle/>
          <a:p>
            <a:pPr algn="r"/>
            <a:r>
              <a:rPr lang="de-DE" sz="3600" b="1" dirty="0">
                <a:solidFill>
                  <a:schemeClr val="bg1"/>
                </a:solidFill>
                <a:latin typeface="Arial" panose="020B0604020202020204" pitchFamily="34" charset="0"/>
                <a:cs typeface="Arial" panose="020B0604020202020204" pitchFamily="34" charset="0"/>
              </a:rPr>
              <a:t>Kein Abzugsverbot</a:t>
            </a:r>
            <a:endParaRPr lang="de-DE"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841550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F4E3C73E-F912-4771-9AA6-0C93F36E03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54005"/>
            <a:ext cx="13143506" cy="6959588"/>
          </a:xfrm>
          <a:prstGeom prst="rect">
            <a:avLst/>
          </a:prstGeom>
        </p:spPr>
      </p:pic>
      <p:sp>
        <p:nvSpPr>
          <p:cNvPr id="3" name="Untertitel 2"/>
          <p:cNvSpPr>
            <a:spLocks noGrp="1"/>
          </p:cNvSpPr>
          <p:nvPr>
            <p:ph type="subTitle" idx="4294967295"/>
          </p:nvPr>
        </p:nvSpPr>
        <p:spPr>
          <a:xfrm>
            <a:off x="354842" y="1746912"/>
            <a:ext cx="11518709" cy="4217159"/>
          </a:xfrm>
        </p:spPr>
        <p:txBody>
          <a:bodyPr/>
          <a:lstStyle/>
          <a:p>
            <a:pPr marL="0" indent="0">
              <a:buNone/>
            </a:pPr>
            <a:r>
              <a:rPr lang="de-DE" dirty="0"/>
              <a:t>  </a:t>
            </a:r>
            <a:endParaRPr lang="de-DE" b="1" dirty="0"/>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9098" y="6183801"/>
            <a:ext cx="12191999" cy="646331"/>
          </a:xfrm>
          <a:prstGeom prst="rect">
            <a:avLst/>
          </a:prstGeom>
          <a:noFill/>
        </p:spPr>
        <p:txBody>
          <a:bodyPr wrap="square" rtlCol="0">
            <a:spAutoFit/>
          </a:bodyPr>
          <a:lstStyle/>
          <a:p>
            <a:pPr algn="ctr">
              <a:buClr>
                <a:srgbClr val="FF0000"/>
              </a:buClr>
            </a:pPr>
            <a:r>
              <a:rPr lang="de-DE" sz="3600" dirty="0">
                <a:latin typeface="Arial" panose="020B0604020202020204" pitchFamily="34" charset="0"/>
                <a:cs typeface="Arial" panose="020B0604020202020204" pitchFamily="34" charset="0"/>
              </a:rPr>
              <a:t>UNTERNEHMENSBESTEUERUNG</a:t>
            </a:r>
          </a:p>
        </p:txBody>
      </p:sp>
      <p:sp>
        <p:nvSpPr>
          <p:cNvPr id="11" name="Textfeld 10"/>
          <p:cNvSpPr txBox="1"/>
          <p:nvPr/>
        </p:nvSpPr>
        <p:spPr>
          <a:xfrm>
            <a:off x="0" y="893929"/>
            <a:ext cx="12210196" cy="3785652"/>
          </a:xfrm>
          <a:prstGeom prst="rect">
            <a:avLst/>
          </a:prstGeom>
          <a:noFill/>
        </p:spPr>
        <p:txBody>
          <a:bodyPr wrap="square" rtlCol="0">
            <a:spAutoFit/>
          </a:bodyPr>
          <a:lstStyle/>
          <a:p>
            <a:pPr algn="ctr">
              <a:buClr>
                <a:srgbClr val="FF0000"/>
              </a:buClr>
            </a:pPr>
            <a:r>
              <a:rPr lang="de-DE" sz="12000" b="1" dirty="0">
                <a:latin typeface="Arial" panose="020B0604020202020204" pitchFamily="34" charset="0"/>
                <a:cs typeface="Arial" panose="020B0604020202020204" pitchFamily="34" charset="0"/>
              </a:rPr>
              <a:t>Keine Passiveinkünfte</a:t>
            </a:r>
          </a:p>
        </p:txBody>
      </p:sp>
      <p:pic>
        <p:nvPicPr>
          <p:cNvPr id="16" name="Grafik 15">
            <a:extLst>
              <a:ext uri="{FF2B5EF4-FFF2-40B4-BE49-F238E27FC236}">
                <a16:creationId xmlns:a16="http://schemas.microsoft.com/office/drawing/2014/main" id="{27CE274E-7DDD-41AF-A218-AE356CD26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8" y="6058508"/>
            <a:ext cx="889653" cy="758546"/>
          </a:xfrm>
          <a:prstGeom prst="rect">
            <a:avLst/>
          </a:prstGeom>
        </p:spPr>
      </p:pic>
    </p:spTree>
    <p:extLst>
      <p:ext uri="{BB962C8B-B14F-4D97-AF65-F5344CB8AC3E}">
        <p14:creationId xmlns:p14="http://schemas.microsoft.com/office/powerpoint/2010/main" val="2445899794"/>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AA68AD07-F37F-40BF-82E9-342EE58331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
            <a:ext cx="12192000" cy="1058689"/>
          </a:xfrm>
          <a:prstGeom prst="rect">
            <a:avLst/>
          </a:prstGeom>
        </p:spPr>
      </p:pic>
      <p:sp>
        <p:nvSpPr>
          <p:cNvPr id="12" name="Rechteck 11"/>
          <p:cNvSpPr/>
          <p:nvPr/>
        </p:nvSpPr>
        <p:spPr>
          <a:xfrm>
            <a:off x="0" y="0"/>
            <a:ext cx="12210196"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4294967295"/>
          </p:nvPr>
        </p:nvSpPr>
        <p:spPr>
          <a:xfrm>
            <a:off x="354841" y="1747615"/>
            <a:ext cx="11518709" cy="4711038"/>
          </a:xfrm>
        </p:spPr>
        <p:txBody>
          <a:bodyPr>
            <a:normAutofit/>
          </a:bodyPr>
          <a:lstStyle/>
          <a:p>
            <a:pPr marL="0" indent="0">
              <a:buNone/>
            </a:pPr>
            <a:r>
              <a:rPr lang="de-DE" sz="3900" b="1" dirty="0">
                <a:solidFill>
                  <a:srgbClr val="0A4082"/>
                </a:solidFill>
                <a:latin typeface="Arial" panose="020B0604020202020204" pitchFamily="34" charset="0"/>
                <a:cs typeface="Arial" panose="020B0604020202020204" pitchFamily="34" charset="0"/>
              </a:rPr>
              <a:t>Keine überwiegenden Passiveinkünfte</a:t>
            </a:r>
          </a:p>
          <a:p>
            <a:endParaRPr lang="de-DE" b="1" dirty="0">
              <a:latin typeface="Arial" panose="020B0604020202020204" pitchFamily="34" charset="0"/>
              <a:cs typeface="Arial" panose="020B0604020202020204" pitchFamily="34" charset="0"/>
            </a:endParaRPr>
          </a:p>
          <a:p>
            <a:pPr marL="0" indent="0">
              <a:buNone/>
            </a:pPr>
            <a:r>
              <a:rPr lang="de-DE" sz="2400" dirty="0">
                <a:latin typeface="Arial" panose="020B0604020202020204" pitchFamily="34" charset="0"/>
                <a:cs typeface="Arial" panose="020B0604020202020204" pitchFamily="34" charset="0"/>
              </a:rPr>
              <a:t>das Unternehmen keinen Sitz oder eine Niederlassung in einem Staat, der in der EU-Liste der nicht kooperativen Länder und Gebiete für Steuerzwecke genannt ist hat, und an dem Sitz oder der Niederlassung in diesem Staat im ersten nach dem 31. Dezember 2018 beginnenden Wirtschaftsjahr nicht überwiegend Passiveinkünfte im Sinne des § 10a Abs. 2 KStG 1988 erzielt. Es gilt die Fassung der EU-Liste der nicht kooperativen Länder und Gebiete für Steuerzwecke, die zum jeweiligen Abschlussstichtag des für die Beurteilung des Überwiegens der Passiveinkünfte im Sinne des § 10a Abs. 2 KStG 1988 heranzuziehenden Wirtschaftsjahres in Geltung steht;</a:t>
            </a:r>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5093779" y="257819"/>
            <a:ext cx="6957391" cy="667328"/>
          </a:xfrm>
          <a:prstGeom prst="rect">
            <a:avLst/>
          </a:prstGeom>
          <a:noFill/>
        </p:spPr>
        <p:txBody>
          <a:bodyPr wrap="square" rtlCol="0">
            <a:spAutoFit/>
          </a:bodyPr>
          <a:lstStyle/>
          <a:p>
            <a:pPr algn="r"/>
            <a:r>
              <a:rPr lang="de-DE" sz="3600" b="1" dirty="0">
                <a:solidFill>
                  <a:schemeClr val="bg1"/>
                </a:solidFill>
                <a:latin typeface="Arial" panose="020B0604020202020204" pitchFamily="34" charset="0"/>
                <a:cs typeface="Arial" panose="020B0604020202020204" pitchFamily="34" charset="0"/>
              </a:rPr>
              <a:t>Keine Passiveinkünfte</a:t>
            </a:r>
            <a:endParaRPr lang="de-DE"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7407629"/>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F4E3C73E-F912-4771-9AA6-0C93F36E03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54005"/>
            <a:ext cx="13143506" cy="6959588"/>
          </a:xfrm>
          <a:prstGeom prst="rect">
            <a:avLst/>
          </a:prstGeom>
        </p:spPr>
      </p:pic>
      <p:sp>
        <p:nvSpPr>
          <p:cNvPr id="3" name="Untertitel 2"/>
          <p:cNvSpPr>
            <a:spLocks noGrp="1"/>
          </p:cNvSpPr>
          <p:nvPr>
            <p:ph type="subTitle" idx="4294967295"/>
          </p:nvPr>
        </p:nvSpPr>
        <p:spPr>
          <a:xfrm>
            <a:off x="354842" y="1746912"/>
            <a:ext cx="11518709" cy="4217159"/>
          </a:xfrm>
        </p:spPr>
        <p:txBody>
          <a:bodyPr/>
          <a:lstStyle/>
          <a:p>
            <a:pPr marL="0" indent="0">
              <a:buNone/>
            </a:pPr>
            <a:r>
              <a:rPr lang="de-DE" dirty="0"/>
              <a:t>  </a:t>
            </a:r>
            <a:endParaRPr lang="de-DE" b="1" dirty="0"/>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9098" y="6183801"/>
            <a:ext cx="12191999" cy="646331"/>
          </a:xfrm>
          <a:prstGeom prst="rect">
            <a:avLst/>
          </a:prstGeom>
          <a:noFill/>
        </p:spPr>
        <p:txBody>
          <a:bodyPr wrap="square" rtlCol="0">
            <a:spAutoFit/>
          </a:bodyPr>
          <a:lstStyle/>
          <a:p>
            <a:pPr algn="ctr">
              <a:buClr>
                <a:srgbClr val="FF0000"/>
              </a:buClr>
            </a:pPr>
            <a:r>
              <a:rPr lang="de-DE" sz="3600" dirty="0">
                <a:latin typeface="Arial" panose="020B0604020202020204" pitchFamily="34" charset="0"/>
                <a:cs typeface="Arial" panose="020B0604020202020204" pitchFamily="34" charset="0"/>
              </a:rPr>
              <a:t>UNTERNEHMENSBESTEUERUNG</a:t>
            </a:r>
          </a:p>
        </p:txBody>
      </p:sp>
      <p:sp>
        <p:nvSpPr>
          <p:cNvPr id="11" name="Textfeld 10"/>
          <p:cNvSpPr txBox="1"/>
          <p:nvPr/>
        </p:nvSpPr>
        <p:spPr>
          <a:xfrm>
            <a:off x="0" y="893929"/>
            <a:ext cx="12210196" cy="3785652"/>
          </a:xfrm>
          <a:prstGeom prst="rect">
            <a:avLst/>
          </a:prstGeom>
          <a:noFill/>
        </p:spPr>
        <p:txBody>
          <a:bodyPr wrap="square" rtlCol="0">
            <a:spAutoFit/>
          </a:bodyPr>
          <a:lstStyle/>
          <a:p>
            <a:pPr algn="ctr">
              <a:buClr>
                <a:srgbClr val="FF0000"/>
              </a:buClr>
            </a:pPr>
            <a:r>
              <a:rPr lang="de-DE" sz="12000" b="1" dirty="0">
                <a:latin typeface="Arial" panose="020B0604020202020204" pitchFamily="34" charset="0"/>
                <a:cs typeface="Arial" panose="020B0604020202020204" pitchFamily="34" charset="0"/>
              </a:rPr>
              <a:t>Keine Finanzstrafe</a:t>
            </a:r>
          </a:p>
        </p:txBody>
      </p:sp>
      <p:pic>
        <p:nvPicPr>
          <p:cNvPr id="16" name="Grafik 15">
            <a:extLst>
              <a:ext uri="{FF2B5EF4-FFF2-40B4-BE49-F238E27FC236}">
                <a16:creationId xmlns:a16="http://schemas.microsoft.com/office/drawing/2014/main" id="{27CE274E-7DDD-41AF-A218-AE356CD26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8" y="6058508"/>
            <a:ext cx="889653" cy="758546"/>
          </a:xfrm>
          <a:prstGeom prst="rect">
            <a:avLst/>
          </a:prstGeom>
        </p:spPr>
      </p:pic>
    </p:spTree>
    <p:extLst>
      <p:ext uri="{BB962C8B-B14F-4D97-AF65-F5344CB8AC3E}">
        <p14:creationId xmlns:p14="http://schemas.microsoft.com/office/powerpoint/2010/main" val="1784546392"/>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AA68AD07-F37F-40BF-82E9-342EE58331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
            <a:ext cx="12192000" cy="1058689"/>
          </a:xfrm>
          <a:prstGeom prst="rect">
            <a:avLst/>
          </a:prstGeom>
        </p:spPr>
      </p:pic>
      <p:sp>
        <p:nvSpPr>
          <p:cNvPr id="12" name="Rechteck 11"/>
          <p:cNvSpPr/>
          <p:nvPr/>
        </p:nvSpPr>
        <p:spPr>
          <a:xfrm>
            <a:off x="0" y="0"/>
            <a:ext cx="12210196"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4294967295"/>
          </p:nvPr>
        </p:nvSpPr>
        <p:spPr>
          <a:xfrm>
            <a:off x="354841" y="1747615"/>
            <a:ext cx="11518709" cy="4711038"/>
          </a:xfrm>
        </p:spPr>
        <p:txBody>
          <a:bodyPr>
            <a:normAutofit/>
          </a:bodyPr>
          <a:lstStyle/>
          <a:p>
            <a:pPr marL="0" indent="0">
              <a:buNone/>
            </a:pPr>
            <a:r>
              <a:rPr lang="de-DE" sz="3600" b="1" dirty="0">
                <a:solidFill>
                  <a:srgbClr val="0A4082"/>
                </a:solidFill>
                <a:latin typeface="Arial" panose="020B0604020202020204" pitchFamily="34" charset="0"/>
                <a:cs typeface="Arial" panose="020B0604020202020204" pitchFamily="34" charset="0"/>
              </a:rPr>
              <a:t>Keine rechtskräftige Finanzstrafe oder Verbandsgeldbuße von mehr als € 10.000</a:t>
            </a:r>
          </a:p>
          <a:p>
            <a:endParaRPr lang="de-DE" sz="2400" b="1" dirty="0">
              <a:latin typeface="Arial" panose="020B0604020202020204" pitchFamily="34" charset="0"/>
              <a:cs typeface="Arial" panose="020B0604020202020204" pitchFamily="34" charset="0"/>
            </a:endParaRPr>
          </a:p>
          <a:p>
            <a:pPr marL="0" indent="0">
              <a:buNone/>
            </a:pPr>
            <a:r>
              <a:rPr lang="de-DE" sz="2400" dirty="0">
                <a:latin typeface="Arial" panose="020B0604020202020204" pitchFamily="34" charset="0"/>
                <a:cs typeface="Arial" panose="020B0604020202020204" pitchFamily="34" charset="0"/>
              </a:rPr>
              <a:t>über den Antragsteller oder dessen geschäftsführende Organe in Ausübung ihrer Organfunktion in den letzten fünf Jahren vor der Antragstellung keine rechtskräftige Finanzstrafe oder entsprechende Verbandsgeldbuße aufgrund von Vorsatz verhängt worden ist; steuerliches Wohlverhalten liegt jedoch, sofern es sich um eine Finanzordnungswidrigkeit oder eine den Betrag von 10 000 Euro nicht übersteigende Finanzstrafe oder Verbandsgeldbuße handelt.</a:t>
            </a:r>
          </a:p>
          <a:p>
            <a:endParaRPr lang="de-DE" sz="2400" b="1" dirty="0">
              <a:latin typeface="Arial" panose="020B0604020202020204" pitchFamily="34" charset="0"/>
              <a:cs typeface="Arial" panose="020B0604020202020204" pitchFamily="34" charset="0"/>
            </a:endParaRPr>
          </a:p>
          <a:p>
            <a:endParaRPr lang="de-DE" sz="2400" b="1" dirty="0">
              <a:latin typeface="Arial" panose="020B0604020202020204" pitchFamily="34" charset="0"/>
              <a:cs typeface="Arial" panose="020B0604020202020204" pitchFamily="34" charset="0"/>
            </a:endParaRPr>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5093779" y="257819"/>
            <a:ext cx="6957391" cy="667328"/>
          </a:xfrm>
          <a:prstGeom prst="rect">
            <a:avLst/>
          </a:prstGeom>
          <a:noFill/>
        </p:spPr>
        <p:txBody>
          <a:bodyPr wrap="square" rtlCol="0">
            <a:spAutoFit/>
          </a:bodyPr>
          <a:lstStyle/>
          <a:p>
            <a:pPr algn="r"/>
            <a:r>
              <a:rPr lang="de-DE" sz="3600" b="1" dirty="0">
                <a:solidFill>
                  <a:schemeClr val="bg1"/>
                </a:solidFill>
                <a:latin typeface="Arial" panose="020B0604020202020204" pitchFamily="34" charset="0"/>
                <a:cs typeface="Arial" panose="020B0604020202020204" pitchFamily="34" charset="0"/>
              </a:rPr>
              <a:t>Keine Finanzstrafe</a:t>
            </a:r>
            <a:endParaRPr lang="de-DE"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6242270"/>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F4E3C73E-F912-4771-9AA6-0C93F36E03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54005"/>
            <a:ext cx="13143506" cy="6959588"/>
          </a:xfrm>
          <a:prstGeom prst="rect">
            <a:avLst/>
          </a:prstGeom>
        </p:spPr>
      </p:pic>
      <p:sp>
        <p:nvSpPr>
          <p:cNvPr id="3" name="Untertitel 2"/>
          <p:cNvSpPr>
            <a:spLocks noGrp="1"/>
          </p:cNvSpPr>
          <p:nvPr>
            <p:ph type="subTitle" idx="4294967295"/>
          </p:nvPr>
        </p:nvSpPr>
        <p:spPr>
          <a:xfrm>
            <a:off x="354842" y="1746912"/>
            <a:ext cx="11518709" cy="4217159"/>
          </a:xfrm>
        </p:spPr>
        <p:txBody>
          <a:bodyPr/>
          <a:lstStyle/>
          <a:p>
            <a:pPr marL="0" indent="0">
              <a:buNone/>
            </a:pPr>
            <a:r>
              <a:rPr lang="de-DE" dirty="0"/>
              <a:t>  </a:t>
            </a:r>
            <a:endParaRPr lang="de-DE" b="1" dirty="0"/>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9098" y="6183801"/>
            <a:ext cx="12191999" cy="646331"/>
          </a:xfrm>
          <a:prstGeom prst="rect">
            <a:avLst/>
          </a:prstGeom>
          <a:noFill/>
        </p:spPr>
        <p:txBody>
          <a:bodyPr wrap="square" rtlCol="0">
            <a:spAutoFit/>
          </a:bodyPr>
          <a:lstStyle/>
          <a:p>
            <a:pPr algn="ctr">
              <a:buClr>
                <a:srgbClr val="FF0000"/>
              </a:buClr>
            </a:pPr>
            <a:r>
              <a:rPr lang="de-DE" sz="3600" dirty="0">
                <a:latin typeface="Arial" panose="020B0604020202020204" pitchFamily="34" charset="0"/>
                <a:cs typeface="Arial" panose="020B0604020202020204" pitchFamily="34" charset="0"/>
              </a:rPr>
              <a:t>UNTERNEHMENSBESTEUERUNG</a:t>
            </a:r>
          </a:p>
        </p:txBody>
      </p:sp>
      <p:sp>
        <p:nvSpPr>
          <p:cNvPr id="11" name="Textfeld 10"/>
          <p:cNvSpPr txBox="1"/>
          <p:nvPr/>
        </p:nvSpPr>
        <p:spPr>
          <a:xfrm>
            <a:off x="0" y="893929"/>
            <a:ext cx="12210196" cy="3785652"/>
          </a:xfrm>
          <a:prstGeom prst="rect">
            <a:avLst/>
          </a:prstGeom>
          <a:noFill/>
        </p:spPr>
        <p:txBody>
          <a:bodyPr wrap="square" rtlCol="0">
            <a:spAutoFit/>
          </a:bodyPr>
          <a:lstStyle/>
          <a:p>
            <a:pPr algn="ctr">
              <a:buClr>
                <a:srgbClr val="FF0000"/>
              </a:buClr>
            </a:pPr>
            <a:r>
              <a:rPr lang="de-DE" sz="12000" b="1" dirty="0">
                <a:latin typeface="Arial" panose="020B0604020202020204" pitchFamily="34" charset="0"/>
                <a:cs typeface="Arial" panose="020B0604020202020204" pitchFamily="34" charset="0"/>
              </a:rPr>
              <a:t>Rückzahlungs-verpflichtung</a:t>
            </a:r>
          </a:p>
        </p:txBody>
      </p:sp>
      <p:pic>
        <p:nvPicPr>
          <p:cNvPr id="16" name="Grafik 15">
            <a:extLst>
              <a:ext uri="{FF2B5EF4-FFF2-40B4-BE49-F238E27FC236}">
                <a16:creationId xmlns:a16="http://schemas.microsoft.com/office/drawing/2014/main" id="{27CE274E-7DDD-41AF-A218-AE356CD26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8" y="6058508"/>
            <a:ext cx="889653" cy="758546"/>
          </a:xfrm>
          <a:prstGeom prst="rect">
            <a:avLst/>
          </a:prstGeom>
        </p:spPr>
      </p:pic>
    </p:spTree>
    <p:extLst>
      <p:ext uri="{BB962C8B-B14F-4D97-AF65-F5344CB8AC3E}">
        <p14:creationId xmlns:p14="http://schemas.microsoft.com/office/powerpoint/2010/main" val="1610670371"/>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AA68AD07-F37F-40BF-82E9-342EE58331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
            <a:ext cx="12192000" cy="1058689"/>
          </a:xfrm>
          <a:prstGeom prst="rect">
            <a:avLst/>
          </a:prstGeom>
        </p:spPr>
      </p:pic>
      <p:sp>
        <p:nvSpPr>
          <p:cNvPr id="12" name="Rechteck 11"/>
          <p:cNvSpPr/>
          <p:nvPr/>
        </p:nvSpPr>
        <p:spPr>
          <a:xfrm>
            <a:off x="0" y="0"/>
            <a:ext cx="12210196"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4294967295"/>
          </p:nvPr>
        </p:nvSpPr>
        <p:spPr>
          <a:xfrm>
            <a:off x="354841" y="1747615"/>
            <a:ext cx="11518709" cy="4711038"/>
          </a:xfrm>
        </p:spPr>
        <p:txBody>
          <a:bodyPr>
            <a:normAutofit/>
          </a:bodyPr>
          <a:lstStyle/>
          <a:p>
            <a:pPr marL="0" indent="0">
              <a:buNone/>
            </a:pPr>
            <a:r>
              <a:rPr lang="de-DE" sz="3600" b="1" dirty="0">
                <a:solidFill>
                  <a:srgbClr val="0A4082"/>
                </a:solidFill>
                <a:latin typeface="Arial" panose="020B0604020202020204" pitchFamily="34" charset="0"/>
                <a:cs typeface="Arial" panose="020B0604020202020204" pitchFamily="34" charset="0"/>
              </a:rPr>
              <a:t>Achtung: 10-jähriger Möglichkeitszeitraum</a:t>
            </a:r>
          </a:p>
          <a:p>
            <a:endParaRPr lang="de-DE" sz="2400" b="1" dirty="0">
              <a:latin typeface="Arial" panose="020B0604020202020204" pitchFamily="34" charset="0"/>
              <a:cs typeface="Arial" panose="020B0604020202020204" pitchFamily="34" charset="0"/>
            </a:endParaRPr>
          </a:p>
          <a:p>
            <a:pPr marL="0" indent="0">
              <a:buNone/>
            </a:pPr>
            <a:r>
              <a:rPr lang="de-DE" sz="2400" dirty="0">
                <a:latin typeface="Arial" panose="020B0604020202020204" pitchFamily="34" charset="0"/>
                <a:cs typeface="Arial" panose="020B0604020202020204" pitchFamily="34" charset="0"/>
              </a:rPr>
              <a:t>Wurde eine Förderung des Bundes aufgrund der COVID-19-Pandemie an ein Unternehmen, das sich steuerlich nicht </a:t>
            </a:r>
            <a:r>
              <a:rPr lang="de-DE" sz="2400" dirty="0" err="1">
                <a:latin typeface="Arial" panose="020B0604020202020204" pitchFamily="34" charset="0"/>
                <a:cs typeface="Arial" panose="020B0604020202020204" pitchFamily="34" charset="0"/>
              </a:rPr>
              <a:t>wohlverhalten</a:t>
            </a:r>
            <a:r>
              <a:rPr lang="de-DE" sz="2400" dirty="0">
                <a:latin typeface="Arial" panose="020B0604020202020204" pitchFamily="34" charset="0"/>
                <a:cs typeface="Arial" panose="020B0604020202020204" pitchFamily="34" charset="0"/>
              </a:rPr>
              <a:t> hat, ausgezahlt und erlangt die Stelle, welche die Förderung gewährt hat, innerhalb von fünf Jahren ab dem Abschluss der Förderungsgewährung (Endabrechnung) davon Kenntnis, hat sie diese vollständig zurückzufordern, wenn sich das nicht bereits aufgrund des Fördervertrages oder aufgrund unmittelbar anwendbaren Rechts der Europäischen Union ergibt</a:t>
            </a:r>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5093779" y="257819"/>
            <a:ext cx="6957391" cy="667328"/>
          </a:xfrm>
          <a:prstGeom prst="rect">
            <a:avLst/>
          </a:prstGeom>
          <a:noFill/>
        </p:spPr>
        <p:txBody>
          <a:bodyPr wrap="square" rtlCol="0">
            <a:spAutoFit/>
          </a:bodyPr>
          <a:lstStyle/>
          <a:p>
            <a:pPr algn="r"/>
            <a:r>
              <a:rPr lang="de-DE" sz="3600" b="1" dirty="0">
                <a:solidFill>
                  <a:schemeClr val="bg1"/>
                </a:solidFill>
                <a:latin typeface="Arial" panose="020B0604020202020204" pitchFamily="34" charset="0"/>
                <a:cs typeface="Arial" panose="020B0604020202020204" pitchFamily="34" charset="0"/>
              </a:rPr>
              <a:t>Rückzahlungsverpflichtung</a:t>
            </a:r>
            <a:endParaRPr lang="de-DE"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6567636"/>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F4E3C73E-F912-4771-9AA6-0C93F36E03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54005"/>
            <a:ext cx="13143506" cy="6959588"/>
          </a:xfrm>
          <a:prstGeom prst="rect">
            <a:avLst/>
          </a:prstGeom>
        </p:spPr>
      </p:pic>
      <p:sp>
        <p:nvSpPr>
          <p:cNvPr id="3" name="Untertitel 2"/>
          <p:cNvSpPr>
            <a:spLocks noGrp="1"/>
          </p:cNvSpPr>
          <p:nvPr>
            <p:ph type="subTitle" idx="4294967295"/>
          </p:nvPr>
        </p:nvSpPr>
        <p:spPr>
          <a:xfrm>
            <a:off x="354842" y="1746912"/>
            <a:ext cx="11518709" cy="4217159"/>
          </a:xfrm>
        </p:spPr>
        <p:txBody>
          <a:bodyPr/>
          <a:lstStyle/>
          <a:p>
            <a:pPr marL="0" indent="0">
              <a:buNone/>
            </a:pPr>
            <a:r>
              <a:rPr lang="de-DE" dirty="0"/>
              <a:t>  </a:t>
            </a:r>
            <a:endParaRPr lang="de-DE" b="1" dirty="0"/>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9098" y="6183801"/>
            <a:ext cx="12191999" cy="646331"/>
          </a:xfrm>
          <a:prstGeom prst="rect">
            <a:avLst/>
          </a:prstGeom>
          <a:noFill/>
        </p:spPr>
        <p:txBody>
          <a:bodyPr wrap="square" rtlCol="0">
            <a:spAutoFit/>
          </a:bodyPr>
          <a:lstStyle/>
          <a:p>
            <a:pPr algn="ctr">
              <a:buClr>
                <a:srgbClr val="FF0000"/>
              </a:buClr>
            </a:pPr>
            <a:r>
              <a:rPr lang="de-DE" sz="3600" dirty="0">
                <a:latin typeface="Arial" panose="020B0604020202020204" pitchFamily="34" charset="0"/>
                <a:cs typeface="Arial" panose="020B0604020202020204" pitchFamily="34" charset="0"/>
              </a:rPr>
              <a:t>UNTERNEHMENSBESTEUERUNG</a:t>
            </a:r>
          </a:p>
        </p:txBody>
      </p:sp>
      <p:sp>
        <p:nvSpPr>
          <p:cNvPr id="11" name="Textfeld 10"/>
          <p:cNvSpPr txBox="1"/>
          <p:nvPr/>
        </p:nvSpPr>
        <p:spPr>
          <a:xfrm>
            <a:off x="0" y="893929"/>
            <a:ext cx="12210196" cy="1938992"/>
          </a:xfrm>
          <a:prstGeom prst="rect">
            <a:avLst/>
          </a:prstGeom>
          <a:noFill/>
        </p:spPr>
        <p:txBody>
          <a:bodyPr wrap="square" rtlCol="0">
            <a:spAutoFit/>
          </a:bodyPr>
          <a:lstStyle/>
          <a:p>
            <a:pPr algn="ctr">
              <a:buClr>
                <a:srgbClr val="FF0000"/>
              </a:buClr>
            </a:pPr>
            <a:r>
              <a:rPr lang="de-DE" sz="12000" b="1" dirty="0">
                <a:latin typeface="Arial" panose="020B0604020202020204" pitchFamily="34" charset="0"/>
                <a:cs typeface="Arial" panose="020B0604020202020204" pitchFamily="34" charset="0"/>
              </a:rPr>
              <a:t>Verzinsung</a:t>
            </a:r>
          </a:p>
        </p:txBody>
      </p:sp>
      <p:pic>
        <p:nvPicPr>
          <p:cNvPr id="16" name="Grafik 15">
            <a:extLst>
              <a:ext uri="{FF2B5EF4-FFF2-40B4-BE49-F238E27FC236}">
                <a16:creationId xmlns:a16="http://schemas.microsoft.com/office/drawing/2014/main" id="{27CE274E-7DDD-41AF-A218-AE356CD26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8" y="6058508"/>
            <a:ext cx="889653" cy="758546"/>
          </a:xfrm>
          <a:prstGeom prst="rect">
            <a:avLst/>
          </a:prstGeom>
        </p:spPr>
      </p:pic>
    </p:spTree>
    <p:extLst>
      <p:ext uri="{BB962C8B-B14F-4D97-AF65-F5344CB8AC3E}">
        <p14:creationId xmlns:p14="http://schemas.microsoft.com/office/powerpoint/2010/main" val="686443346"/>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AA68AD07-F37F-40BF-82E9-342EE58331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
            <a:ext cx="12192000" cy="1058689"/>
          </a:xfrm>
          <a:prstGeom prst="rect">
            <a:avLst/>
          </a:prstGeom>
        </p:spPr>
      </p:pic>
      <p:sp>
        <p:nvSpPr>
          <p:cNvPr id="12" name="Rechteck 11"/>
          <p:cNvSpPr/>
          <p:nvPr/>
        </p:nvSpPr>
        <p:spPr>
          <a:xfrm>
            <a:off x="0" y="0"/>
            <a:ext cx="12210196"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4294967295"/>
          </p:nvPr>
        </p:nvSpPr>
        <p:spPr>
          <a:xfrm>
            <a:off x="354841" y="1747615"/>
            <a:ext cx="11518709" cy="4711038"/>
          </a:xfrm>
        </p:spPr>
        <p:txBody>
          <a:bodyPr>
            <a:normAutofit/>
          </a:bodyPr>
          <a:lstStyle/>
          <a:p>
            <a:pPr marL="0" indent="0">
              <a:buNone/>
            </a:pPr>
            <a:r>
              <a:rPr lang="de-DE" sz="3600" b="1" dirty="0">
                <a:solidFill>
                  <a:srgbClr val="0A4082"/>
                </a:solidFill>
                <a:latin typeface="Arial" panose="020B0604020202020204" pitchFamily="34" charset="0"/>
                <a:cs typeface="Arial" panose="020B0604020202020204" pitchFamily="34" charset="0"/>
              </a:rPr>
              <a:t>Verzinsung mit 4,5 % über dem Basiszinssatz</a:t>
            </a:r>
          </a:p>
          <a:p>
            <a:endParaRPr lang="de-DE" sz="2400" b="1" dirty="0">
              <a:latin typeface="Arial" panose="020B0604020202020204" pitchFamily="34" charset="0"/>
              <a:cs typeface="Arial" panose="020B0604020202020204" pitchFamily="34" charset="0"/>
            </a:endParaRPr>
          </a:p>
          <a:p>
            <a:pPr marL="0" indent="0">
              <a:buNone/>
            </a:pPr>
            <a:r>
              <a:rPr lang="de-DE" sz="2400" dirty="0">
                <a:latin typeface="Arial" panose="020B0604020202020204" pitchFamily="34" charset="0"/>
                <a:cs typeface="Arial" panose="020B0604020202020204" pitchFamily="34" charset="0"/>
              </a:rPr>
              <a:t>Der zurückzuzahlende Betrag ist ab dem Zeitpunkt der Auszahlung bis zur Rückzahlung mit einem Zinssatz von 4,5 % über dem Basiszinssatz pro Jahr zu verzinsen, wenn sich eine Verzinsung nicht bereits aufgrund des Fördervertrages oder aufgrund unmittelbar anwendbaren Rechts der Europäischen Union ergibt.</a:t>
            </a:r>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5093779" y="257819"/>
            <a:ext cx="6957391" cy="667328"/>
          </a:xfrm>
          <a:prstGeom prst="rect">
            <a:avLst/>
          </a:prstGeom>
          <a:noFill/>
        </p:spPr>
        <p:txBody>
          <a:bodyPr wrap="square" rtlCol="0">
            <a:spAutoFit/>
          </a:bodyPr>
          <a:lstStyle/>
          <a:p>
            <a:pPr algn="r"/>
            <a:r>
              <a:rPr lang="de-DE" sz="3600" b="1" dirty="0">
                <a:solidFill>
                  <a:schemeClr val="bg1"/>
                </a:solidFill>
                <a:latin typeface="Arial" panose="020B0604020202020204" pitchFamily="34" charset="0"/>
                <a:cs typeface="Arial" panose="020B0604020202020204" pitchFamily="34" charset="0"/>
              </a:rPr>
              <a:t>Verzinsung</a:t>
            </a:r>
            <a:endParaRPr lang="de-DE"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019632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F4E3C73E-F912-4771-9AA6-0C93F36E03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54005"/>
            <a:ext cx="13143506" cy="6959588"/>
          </a:xfrm>
          <a:prstGeom prst="rect">
            <a:avLst/>
          </a:prstGeom>
        </p:spPr>
      </p:pic>
      <p:sp>
        <p:nvSpPr>
          <p:cNvPr id="3" name="Untertitel 2"/>
          <p:cNvSpPr>
            <a:spLocks noGrp="1"/>
          </p:cNvSpPr>
          <p:nvPr>
            <p:ph type="subTitle" idx="4294967295"/>
          </p:nvPr>
        </p:nvSpPr>
        <p:spPr>
          <a:xfrm>
            <a:off x="354842" y="1746912"/>
            <a:ext cx="11518709" cy="4217159"/>
          </a:xfrm>
        </p:spPr>
        <p:txBody>
          <a:bodyPr/>
          <a:lstStyle/>
          <a:p>
            <a:pPr marL="0" indent="0">
              <a:buNone/>
            </a:pPr>
            <a:r>
              <a:rPr lang="de-DE" dirty="0"/>
              <a:t>  </a:t>
            </a:r>
            <a:endParaRPr lang="de-DE" b="1" dirty="0"/>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9098" y="6183801"/>
            <a:ext cx="12191999" cy="646331"/>
          </a:xfrm>
          <a:prstGeom prst="rect">
            <a:avLst/>
          </a:prstGeom>
          <a:noFill/>
        </p:spPr>
        <p:txBody>
          <a:bodyPr wrap="square" rtlCol="0">
            <a:spAutoFit/>
          </a:bodyPr>
          <a:lstStyle/>
          <a:p>
            <a:pPr algn="ctr">
              <a:buClr>
                <a:srgbClr val="FF0000"/>
              </a:buClr>
            </a:pPr>
            <a:r>
              <a:rPr lang="de-DE" sz="3600" dirty="0">
                <a:latin typeface="Arial" panose="020B0604020202020204" pitchFamily="34" charset="0"/>
                <a:cs typeface="Arial" panose="020B0604020202020204" pitchFamily="34" charset="0"/>
              </a:rPr>
              <a:t>UNTERNEHMENSBESTEUERUNG</a:t>
            </a:r>
          </a:p>
        </p:txBody>
      </p:sp>
      <p:sp>
        <p:nvSpPr>
          <p:cNvPr id="11" name="Textfeld 10"/>
          <p:cNvSpPr txBox="1"/>
          <p:nvPr/>
        </p:nvSpPr>
        <p:spPr>
          <a:xfrm>
            <a:off x="0" y="893929"/>
            <a:ext cx="12210196" cy="3785652"/>
          </a:xfrm>
          <a:prstGeom prst="rect">
            <a:avLst/>
          </a:prstGeom>
          <a:noFill/>
        </p:spPr>
        <p:txBody>
          <a:bodyPr wrap="square" rtlCol="0">
            <a:spAutoFit/>
          </a:bodyPr>
          <a:lstStyle/>
          <a:p>
            <a:pPr algn="ctr">
              <a:buClr>
                <a:srgbClr val="FF0000"/>
              </a:buClr>
            </a:pPr>
            <a:r>
              <a:rPr lang="de-DE" sz="12000" b="1" dirty="0">
                <a:latin typeface="Arial" panose="020B0604020202020204" pitchFamily="34" charset="0"/>
                <a:cs typeface="Arial" panose="020B0604020202020204" pitchFamily="34" charset="0"/>
              </a:rPr>
              <a:t>Informations-verpflichtung</a:t>
            </a:r>
          </a:p>
        </p:txBody>
      </p:sp>
      <p:pic>
        <p:nvPicPr>
          <p:cNvPr id="16" name="Grafik 15">
            <a:extLst>
              <a:ext uri="{FF2B5EF4-FFF2-40B4-BE49-F238E27FC236}">
                <a16:creationId xmlns:a16="http://schemas.microsoft.com/office/drawing/2014/main" id="{27CE274E-7DDD-41AF-A218-AE356CD26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8" y="6058508"/>
            <a:ext cx="889653" cy="758546"/>
          </a:xfrm>
          <a:prstGeom prst="rect">
            <a:avLst/>
          </a:prstGeom>
        </p:spPr>
      </p:pic>
    </p:spTree>
    <p:extLst>
      <p:ext uri="{BB962C8B-B14F-4D97-AF65-F5344CB8AC3E}">
        <p14:creationId xmlns:p14="http://schemas.microsoft.com/office/powerpoint/2010/main" val="8304944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AA68AD07-F37F-40BF-82E9-342EE58331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
            <a:ext cx="12192000" cy="1058689"/>
          </a:xfrm>
          <a:prstGeom prst="rect">
            <a:avLst/>
          </a:prstGeom>
        </p:spPr>
      </p:pic>
      <p:sp>
        <p:nvSpPr>
          <p:cNvPr id="12" name="Rechteck 11"/>
          <p:cNvSpPr/>
          <p:nvPr/>
        </p:nvSpPr>
        <p:spPr>
          <a:xfrm>
            <a:off x="0" y="0"/>
            <a:ext cx="12210196"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4294967295"/>
          </p:nvPr>
        </p:nvSpPr>
        <p:spPr>
          <a:xfrm>
            <a:off x="354841" y="1747615"/>
            <a:ext cx="11518709" cy="4711038"/>
          </a:xfrm>
        </p:spPr>
        <p:txBody>
          <a:bodyPr/>
          <a:lstStyle/>
          <a:p>
            <a:pPr marL="0" indent="0">
              <a:buNone/>
            </a:pPr>
            <a:r>
              <a:rPr lang="de-DE" sz="3600" b="1" dirty="0">
                <a:solidFill>
                  <a:srgbClr val="0A4082"/>
                </a:solidFill>
                <a:latin typeface="Arial" panose="020B0604020202020204" pitchFamily="34" charset="0"/>
                <a:cs typeface="Arial" panose="020B0604020202020204" pitchFamily="34" charset="0"/>
              </a:rPr>
              <a:t>5 Jahre vor der Antragstellung bis zur Endabrechnung</a:t>
            </a:r>
          </a:p>
          <a:p>
            <a:pPr marL="0" indent="0">
              <a:buNone/>
            </a:pPr>
            <a:endParaRPr lang="de-DE" dirty="0">
              <a:latin typeface="Arial" panose="020B0604020202020204" pitchFamily="34" charset="0"/>
              <a:cs typeface="Arial" panose="020B0604020202020204" pitchFamily="34" charset="0"/>
            </a:endParaRPr>
          </a:p>
          <a:p>
            <a:pPr marL="0" indent="0">
              <a:buNone/>
            </a:pPr>
            <a:r>
              <a:rPr lang="de-DE" sz="2400" dirty="0">
                <a:latin typeface="Arial" panose="020B0604020202020204" pitchFamily="34" charset="0"/>
                <a:cs typeface="Arial" panose="020B0604020202020204" pitchFamily="34" charset="0"/>
              </a:rPr>
              <a:t>Unternehmen, denen eine Förderung des Bundes aufgrund der COVID-19-Pandemie gewährt wird, müssen sich für einen Zeitraum von fünf Jahren vor der Antragstellung bis zum Abschluss der Förderungsgewährung (Endabrechnung) steuerlich </a:t>
            </a:r>
            <a:r>
              <a:rPr lang="de-DE" sz="2400" dirty="0" err="1">
                <a:latin typeface="Arial" panose="020B0604020202020204" pitchFamily="34" charset="0"/>
                <a:cs typeface="Arial" panose="020B0604020202020204" pitchFamily="34" charset="0"/>
              </a:rPr>
              <a:t>wohlverhalten</a:t>
            </a:r>
            <a:r>
              <a:rPr lang="de-DE" sz="2400" dirty="0">
                <a:latin typeface="Arial" panose="020B0604020202020204" pitchFamily="34" charset="0"/>
                <a:cs typeface="Arial" panose="020B0604020202020204" pitchFamily="34" charset="0"/>
              </a:rPr>
              <a:t> haben.</a:t>
            </a:r>
            <a:endParaRPr lang="de-DE" sz="2400" b="1" dirty="0">
              <a:latin typeface="Arial" panose="020B0604020202020204" pitchFamily="34" charset="0"/>
              <a:cs typeface="Arial" panose="020B0604020202020204" pitchFamily="34" charset="0"/>
            </a:endParaRPr>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4427621" y="257819"/>
            <a:ext cx="7623549" cy="646331"/>
          </a:xfrm>
          <a:prstGeom prst="rect">
            <a:avLst/>
          </a:prstGeom>
          <a:noFill/>
        </p:spPr>
        <p:txBody>
          <a:bodyPr wrap="square" rtlCol="0">
            <a:spAutoFit/>
          </a:bodyPr>
          <a:lstStyle/>
          <a:p>
            <a:pPr algn="r"/>
            <a:r>
              <a:rPr lang="de-DE" sz="3600" b="1" dirty="0">
                <a:solidFill>
                  <a:schemeClr val="bg1"/>
                </a:solidFill>
                <a:latin typeface="Arial" panose="020B0604020202020204" pitchFamily="34" charset="0"/>
                <a:cs typeface="Arial" panose="020B0604020202020204" pitchFamily="34" charset="0"/>
              </a:rPr>
              <a:t>Wohlverhalten wird erfüllt </a:t>
            </a:r>
            <a:endParaRPr lang="de-DE"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6518690"/>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AA68AD07-F37F-40BF-82E9-342EE58331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
            <a:ext cx="12192000" cy="1058689"/>
          </a:xfrm>
          <a:prstGeom prst="rect">
            <a:avLst/>
          </a:prstGeom>
        </p:spPr>
      </p:pic>
      <p:sp>
        <p:nvSpPr>
          <p:cNvPr id="12" name="Rechteck 11"/>
          <p:cNvSpPr/>
          <p:nvPr/>
        </p:nvSpPr>
        <p:spPr>
          <a:xfrm>
            <a:off x="0" y="0"/>
            <a:ext cx="12210196"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4294967295"/>
          </p:nvPr>
        </p:nvSpPr>
        <p:spPr>
          <a:xfrm>
            <a:off x="354841" y="1747615"/>
            <a:ext cx="11518709" cy="4711038"/>
          </a:xfrm>
        </p:spPr>
        <p:txBody>
          <a:bodyPr>
            <a:normAutofit/>
          </a:bodyPr>
          <a:lstStyle/>
          <a:p>
            <a:pPr marL="0" indent="0">
              <a:buNone/>
            </a:pPr>
            <a:r>
              <a:rPr lang="de-DE" sz="3600" b="1" dirty="0">
                <a:solidFill>
                  <a:srgbClr val="0A4082"/>
                </a:solidFill>
                <a:latin typeface="Arial" panose="020B0604020202020204" pitchFamily="34" charset="0"/>
                <a:cs typeface="Arial" panose="020B0604020202020204" pitchFamily="34" charset="0"/>
              </a:rPr>
              <a:t>Ämter sind verpflichtet, zu informieren</a:t>
            </a:r>
          </a:p>
          <a:p>
            <a:endParaRPr lang="de-DE" sz="2400" b="1" dirty="0">
              <a:latin typeface="Arial" panose="020B0604020202020204" pitchFamily="34" charset="0"/>
              <a:cs typeface="Arial" panose="020B0604020202020204" pitchFamily="34" charset="0"/>
            </a:endParaRPr>
          </a:p>
          <a:p>
            <a:pPr marL="0" indent="0">
              <a:buNone/>
            </a:pPr>
            <a:r>
              <a:rPr lang="de-DE" sz="2400" dirty="0">
                <a:latin typeface="Arial" panose="020B0604020202020204" pitchFamily="34" charset="0"/>
                <a:cs typeface="Arial" panose="020B0604020202020204" pitchFamily="34" charset="0"/>
              </a:rPr>
              <a:t>Hat das Amt für Betrugsbekämpfung oder ein Finanzamt aufgrund einer Prüfung nach dem Covid-19-Förderungsprüfungsgesetz davon Kenntnis erlangt, dass ein Unternehmen sich im relevanten Zeitraum nicht steuerlich </a:t>
            </a:r>
            <a:r>
              <a:rPr lang="de-DE" sz="2400" dirty="0" err="1">
                <a:latin typeface="Arial" panose="020B0604020202020204" pitchFamily="34" charset="0"/>
                <a:cs typeface="Arial" panose="020B0604020202020204" pitchFamily="34" charset="0"/>
              </a:rPr>
              <a:t>wohlverhalten</a:t>
            </a:r>
            <a:r>
              <a:rPr lang="de-DE" sz="2400" dirty="0">
                <a:latin typeface="Arial" panose="020B0604020202020204" pitchFamily="34" charset="0"/>
                <a:cs typeface="Arial" panose="020B0604020202020204" pitchFamily="34" charset="0"/>
              </a:rPr>
              <a:t> hat, hat es die Stellen, die Förderungen im Sinne dieses Bundesgesetzes gewährt haben, davon zu informieren. Zum Zweck der Umsetzung dieser Verpflichtung sind das Amt für Betrugsbekämpfung und die Finanzämter berechtigt, eine Transparenzportalabfrage durchzuführen.</a:t>
            </a:r>
          </a:p>
          <a:p>
            <a:endParaRPr lang="de-DE" sz="2400" b="1" dirty="0">
              <a:latin typeface="Arial" panose="020B0604020202020204" pitchFamily="34" charset="0"/>
              <a:cs typeface="Arial" panose="020B0604020202020204" pitchFamily="34" charset="0"/>
            </a:endParaRPr>
          </a:p>
          <a:p>
            <a:endParaRPr lang="de-DE" sz="2400" b="1" dirty="0">
              <a:latin typeface="Arial" panose="020B0604020202020204" pitchFamily="34" charset="0"/>
              <a:cs typeface="Arial" panose="020B0604020202020204" pitchFamily="34" charset="0"/>
            </a:endParaRPr>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5093779" y="257819"/>
            <a:ext cx="6957391" cy="667328"/>
          </a:xfrm>
          <a:prstGeom prst="rect">
            <a:avLst/>
          </a:prstGeom>
          <a:noFill/>
        </p:spPr>
        <p:txBody>
          <a:bodyPr wrap="square" rtlCol="0">
            <a:spAutoFit/>
          </a:bodyPr>
          <a:lstStyle/>
          <a:p>
            <a:pPr algn="r"/>
            <a:r>
              <a:rPr lang="de-DE" sz="3600" b="1" dirty="0">
                <a:solidFill>
                  <a:schemeClr val="bg1"/>
                </a:solidFill>
                <a:latin typeface="Arial" panose="020B0604020202020204" pitchFamily="34" charset="0"/>
                <a:cs typeface="Arial" panose="020B0604020202020204" pitchFamily="34" charset="0"/>
              </a:rPr>
              <a:t>Informationsverpflichtung</a:t>
            </a:r>
            <a:endParaRPr lang="de-DE"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606786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F4E3C73E-F912-4771-9AA6-0C93F36E03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54005"/>
            <a:ext cx="13143506" cy="6959588"/>
          </a:xfrm>
          <a:prstGeom prst="rect">
            <a:avLst/>
          </a:prstGeom>
        </p:spPr>
      </p:pic>
      <p:sp>
        <p:nvSpPr>
          <p:cNvPr id="3" name="Untertitel 2"/>
          <p:cNvSpPr>
            <a:spLocks noGrp="1"/>
          </p:cNvSpPr>
          <p:nvPr>
            <p:ph type="subTitle" idx="4294967295"/>
          </p:nvPr>
        </p:nvSpPr>
        <p:spPr>
          <a:xfrm>
            <a:off x="354842" y="1746912"/>
            <a:ext cx="11518709" cy="4217159"/>
          </a:xfrm>
        </p:spPr>
        <p:txBody>
          <a:bodyPr/>
          <a:lstStyle/>
          <a:p>
            <a:pPr marL="0" indent="0">
              <a:buNone/>
            </a:pPr>
            <a:r>
              <a:rPr lang="de-DE" dirty="0"/>
              <a:t>  </a:t>
            </a:r>
            <a:endParaRPr lang="de-DE" b="1" dirty="0"/>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9098" y="6183801"/>
            <a:ext cx="12191999" cy="646331"/>
          </a:xfrm>
          <a:prstGeom prst="rect">
            <a:avLst/>
          </a:prstGeom>
          <a:noFill/>
        </p:spPr>
        <p:txBody>
          <a:bodyPr wrap="square" rtlCol="0">
            <a:spAutoFit/>
          </a:bodyPr>
          <a:lstStyle/>
          <a:p>
            <a:pPr algn="ctr">
              <a:buClr>
                <a:srgbClr val="FF0000"/>
              </a:buClr>
            </a:pPr>
            <a:r>
              <a:rPr lang="de-DE" sz="3600" dirty="0">
                <a:latin typeface="Arial" panose="020B0604020202020204" pitchFamily="34" charset="0"/>
                <a:cs typeface="Arial" panose="020B0604020202020204" pitchFamily="34" charset="0"/>
              </a:rPr>
              <a:t>UNTERNEHMENSBESTEUERUNG</a:t>
            </a:r>
          </a:p>
        </p:txBody>
      </p:sp>
      <p:sp>
        <p:nvSpPr>
          <p:cNvPr id="11" name="Textfeld 10"/>
          <p:cNvSpPr txBox="1"/>
          <p:nvPr/>
        </p:nvSpPr>
        <p:spPr>
          <a:xfrm>
            <a:off x="0" y="893929"/>
            <a:ext cx="12210196" cy="3785652"/>
          </a:xfrm>
          <a:prstGeom prst="rect">
            <a:avLst/>
          </a:prstGeom>
          <a:noFill/>
        </p:spPr>
        <p:txBody>
          <a:bodyPr wrap="square" rtlCol="0">
            <a:spAutoFit/>
          </a:bodyPr>
          <a:lstStyle/>
          <a:p>
            <a:pPr algn="ctr">
              <a:buClr>
                <a:srgbClr val="FF0000"/>
              </a:buClr>
            </a:pPr>
            <a:r>
              <a:rPr lang="de-DE" sz="12000" b="1" dirty="0">
                <a:latin typeface="Arial" panose="020B0604020202020204" pitchFamily="34" charset="0"/>
                <a:cs typeface="Arial" panose="020B0604020202020204" pitchFamily="34" charset="0"/>
              </a:rPr>
              <a:t>Wohlverhalten wird nicht erfüllt</a:t>
            </a:r>
          </a:p>
        </p:txBody>
      </p:sp>
      <p:pic>
        <p:nvPicPr>
          <p:cNvPr id="16" name="Grafik 15">
            <a:extLst>
              <a:ext uri="{FF2B5EF4-FFF2-40B4-BE49-F238E27FC236}">
                <a16:creationId xmlns:a16="http://schemas.microsoft.com/office/drawing/2014/main" id="{27CE274E-7DDD-41AF-A218-AE356CD26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8" y="6058508"/>
            <a:ext cx="889653" cy="758546"/>
          </a:xfrm>
          <a:prstGeom prst="rect">
            <a:avLst/>
          </a:prstGeom>
        </p:spPr>
      </p:pic>
    </p:spTree>
    <p:extLst>
      <p:ext uri="{BB962C8B-B14F-4D97-AF65-F5344CB8AC3E}">
        <p14:creationId xmlns:p14="http://schemas.microsoft.com/office/powerpoint/2010/main" val="32880255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AA68AD07-F37F-40BF-82E9-342EE58331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
            <a:ext cx="12192000" cy="1058689"/>
          </a:xfrm>
          <a:prstGeom prst="rect">
            <a:avLst/>
          </a:prstGeom>
        </p:spPr>
      </p:pic>
      <p:sp>
        <p:nvSpPr>
          <p:cNvPr id="12" name="Rechteck 11"/>
          <p:cNvSpPr/>
          <p:nvPr/>
        </p:nvSpPr>
        <p:spPr>
          <a:xfrm>
            <a:off x="0" y="0"/>
            <a:ext cx="12210196"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4294967295"/>
          </p:nvPr>
        </p:nvSpPr>
        <p:spPr>
          <a:xfrm>
            <a:off x="354841" y="1747615"/>
            <a:ext cx="11518709" cy="4711038"/>
          </a:xfrm>
        </p:spPr>
        <p:txBody>
          <a:bodyPr/>
          <a:lstStyle/>
          <a:p>
            <a:pPr marL="0" indent="0">
              <a:buNone/>
            </a:pPr>
            <a:r>
              <a:rPr lang="de-DE" sz="3600" b="1" dirty="0">
                <a:solidFill>
                  <a:srgbClr val="0A4082"/>
                </a:solidFill>
                <a:latin typeface="Arial" panose="020B0604020202020204" pitchFamily="34" charset="0"/>
                <a:cs typeface="Arial" panose="020B0604020202020204" pitchFamily="34" charset="0"/>
              </a:rPr>
              <a:t>Verzinste Rückzahlung der Förderungen</a:t>
            </a:r>
          </a:p>
          <a:p>
            <a:endParaRPr lang="de-DE" b="1" dirty="0">
              <a:latin typeface="Arial" panose="020B0604020202020204" pitchFamily="34" charset="0"/>
              <a:cs typeface="Arial" panose="020B0604020202020204" pitchFamily="34" charset="0"/>
            </a:endParaRPr>
          </a:p>
          <a:p>
            <a:pPr marL="0" indent="0">
              <a:buNone/>
            </a:pPr>
            <a:r>
              <a:rPr lang="de-DE" sz="2400" dirty="0">
                <a:latin typeface="Arial" panose="020B0604020202020204" pitchFamily="34" charset="0"/>
                <a:cs typeface="Arial" panose="020B0604020202020204" pitchFamily="34" charset="0"/>
              </a:rPr>
              <a:t>Unternehmen, die sich steuerlich nicht </a:t>
            </a:r>
            <a:r>
              <a:rPr lang="de-DE" sz="2400" dirty="0" err="1">
                <a:latin typeface="Arial" panose="020B0604020202020204" pitchFamily="34" charset="0"/>
                <a:cs typeface="Arial" panose="020B0604020202020204" pitchFamily="34" charset="0"/>
              </a:rPr>
              <a:t>wohlverhalten</a:t>
            </a:r>
            <a:r>
              <a:rPr lang="de-DE" sz="2400" dirty="0">
                <a:latin typeface="Arial" panose="020B0604020202020204" pitchFamily="34" charset="0"/>
                <a:cs typeface="Arial" panose="020B0604020202020204" pitchFamily="34" charset="0"/>
              </a:rPr>
              <a:t> haben, sind von der Gewährung von Förderungen des Bundes aufgrund der COVID-19-Pandemie ausgeschlossen; bereits erlangte Förderungen sind verzinst zurückzuzahlen.</a:t>
            </a:r>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4539917" y="257819"/>
            <a:ext cx="7511254" cy="646331"/>
          </a:xfrm>
          <a:prstGeom prst="rect">
            <a:avLst/>
          </a:prstGeom>
          <a:noFill/>
        </p:spPr>
        <p:txBody>
          <a:bodyPr wrap="square" rtlCol="0">
            <a:spAutoFit/>
          </a:bodyPr>
          <a:lstStyle/>
          <a:p>
            <a:pPr algn="r"/>
            <a:r>
              <a:rPr lang="de-DE" sz="3600" b="1" dirty="0">
                <a:solidFill>
                  <a:schemeClr val="bg1"/>
                </a:solidFill>
                <a:latin typeface="Arial" panose="020B0604020202020204" pitchFamily="34" charset="0"/>
                <a:cs typeface="Arial" panose="020B0604020202020204" pitchFamily="34" charset="0"/>
              </a:rPr>
              <a:t>Wohlverhalten wird nicht erfüllt</a:t>
            </a:r>
            <a:endParaRPr lang="de-DE"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716518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F4E3C73E-F912-4771-9AA6-0C93F36E03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54005"/>
            <a:ext cx="13143506" cy="6959588"/>
          </a:xfrm>
          <a:prstGeom prst="rect">
            <a:avLst/>
          </a:prstGeom>
        </p:spPr>
      </p:pic>
      <p:sp>
        <p:nvSpPr>
          <p:cNvPr id="3" name="Untertitel 2"/>
          <p:cNvSpPr>
            <a:spLocks noGrp="1"/>
          </p:cNvSpPr>
          <p:nvPr>
            <p:ph type="subTitle" idx="4294967295"/>
          </p:nvPr>
        </p:nvSpPr>
        <p:spPr>
          <a:xfrm>
            <a:off x="354842" y="1746912"/>
            <a:ext cx="11518709" cy="4217159"/>
          </a:xfrm>
        </p:spPr>
        <p:txBody>
          <a:bodyPr/>
          <a:lstStyle/>
          <a:p>
            <a:pPr marL="0" indent="0">
              <a:buNone/>
            </a:pPr>
            <a:r>
              <a:rPr lang="de-DE" dirty="0"/>
              <a:t>  </a:t>
            </a:r>
            <a:endParaRPr lang="de-DE" b="1" dirty="0"/>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9098" y="6183801"/>
            <a:ext cx="12191999" cy="646331"/>
          </a:xfrm>
          <a:prstGeom prst="rect">
            <a:avLst/>
          </a:prstGeom>
          <a:noFill/>
        </p:spPr>
        <p:txBody>
          <a:bodyPr wrap="square" rtlCol="0">
            <a:spAutoFit/>
          </a:bodyPr>
          <a:lstStyle/>
          <a:p>
            <a:pPr algn="ctr">
              <a:buClr>
                <a:srgbClr val="FF0000"/>
              </a:buClr>
            </a:pPr>
            <a:r>
              <a:rPr lang="de-DE" sz="3600" dirty="0">
                <a:latin typeface="Arial" panose="020B0604020202020204" pitchFamily="34" charset="0"/>
                <a:cs typeface="Arial" panose="020B0604020202020204" pitchFamily="34" charset="0"/>
              </a:rPr>
              <a:t>UNTERNEHMENSBESTEUERUNG</a:t>
            </a:r>
          </a:p>
        </p:txBody>
      </p:sp>
      <p:sp>
        <p:nvSpPr>
          <p:cNvPr id="11" name="Textfeld 10"/>
          <p:cNvSpPr txBox="1"/>
          <p:nvPr/>
        </p:nvSpPr>
        <p:spPr>
          <a:xfrm>
            <a:off x="0" y="893929"/>
            <a:ext cx="12210196" cy="3785652"/>
          </a:xfrm>
          <a:prstGeom prst="rect">
            <a:avLst/>
          </a:prstGeom>
          <a:noFill/>
        </p:spPr>
        <p:txBody>
          <a:bodyPr wrap="square" rtlCol="0">
            <a:spAutoFit/>
          </a:bodyPr>
          <a:lstStyle/>
          <a:p>
            <a:pPr algn="ctr">
              <a:buClr>
                <a:srgbClr val="FF0000"/>
              </a:buClr>
            </a:pPr>
            <a:r>
              <a:rPr lang="de-DE" sz="12000" b="1" dirty="0">
                <a:latin typeface="Arial" panose="020B0604020202020204" pitchFamily="34" charset="0"/>
                <a:cs typeface="Arial" panose="020B0604020202020204" pitchFamily="34" charset="0"/>
              </a:rPr>
              <a:t>Betroffene Förderungen</a:t>
            </a:r>
          </a:p>
        </p:txBody>
      </p:sp>
      <p:pic>
        <p:nvPicPr>
          <p:cNvPr id="16" name="Grafik 15">
            <a:extLst>
              <a:ext uri="{FF2B5EF4-FFF2-40B4-BE49-F238E27FC236}">
                <a16:creationId xmlns:a16="http://schemas.microsoft.com/office/drawing/2014/main" id="{27CE274E-7DDD-41AF-A218-AE356CD26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8" y="6058508"/>
            <a:ext cx="889653" cy="758546"/>
          </a:xfrm>
          <a:prstGeom prst="rect">
            <a:avLst/>
          </a:prstGeom>
        </p:spPr>
      </p:pic>
    </p:spTree>
    <p:extLst>
      <p:ext uri="{BB962C8B-B14F-4D97-AF65-F5344CB8AC3E}">
        <p14:creationId xmlns:p14="http://schemas.microsoft.com/office/powerpoint/2010/main" val="242785748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AA68AD07-F37F-40BF-82E9-342EE58331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
            <a:ext cx="12192000" cy="1058689"/>
          </a:xfrm>
          <a:prstGeom prst="rect">
            <a:avLst/>
          </a:prstGeom>
        </p:spPr>
      </p:pic>
      <p:sp>
        <p:nvSpPr>
          <p:cNvPr id="12" name="Rechteck 11"/>
          <p:cNvSpPr/>
          <p:nvPr/>
        </p:nvSpPr>
        <p:spPr>
          <a:xfrm>
            <a:off x="0" y="0"/>
            <a:ext cx="12210196"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4294967295"/>
          </p:nvPr>
        </p:nvSpPr>
        <p:spPr>
          <a:xfrm>
            <a:off x="354841" y="1747615"/>
            <a:ext cx="11518709" cy="4711038"/>
          </a:xfrm>
        </p:spPr>
        <p:txBody>
          <a:bodyPr>
            <a:normAutofit fontScale="92500" lnSpcReduction="10000"/>
          </a:bodyPr>
          <a:lstStyle/>
          <a:p>
            <a:pPr marL="0" indent="0">
              <a:buNone/>
            </a:pPr>
            <a:r>
              <a:rPr lang="de-DE" sz="3900" b="1" dirty="0">
                <a:solidFill>
                  <a:srgbClr val="0A4082"/>
                </a:solidFill>
                <a:latin typeface="Arial" panose="020B0604020202020204" pitchFamily="34" charset="0"/>
                <a:cs typeface="Arial" panose="020B0604020202020204" pitchFamily="34" charset="0"/>
              </a:rPr>
              <a:t>Förderungen des Bundes aufgrund der COVID-19-Pandemie sind </a:t>
            </a:r>
          </a:p>
          <a:p>
            <a:endParaRPr lang="de-DE" b="1" dirty="0">
              <a:latin typeface="Arial" panose="020B0604020202020204" pitchFamily="34" charset="0"/>
              <a:cs typeface="Arial" panose="020B0604020202020204" pitchFamily="34" charset="0"/>
            </a:endParaRPr>
          </a:p>
          <a:p>
            <a:pPr marL="0" indent="0">
              <a:buNone/>
            </a:pPr>
            <a:r>
              <a:rPr lang="de-DE" sz="2600" dirty="0">
                <a:latin typeface="Arial" panose="020B0604020202020204" pitchFamily="34" charset="0"/>
                <a:cs typeface="Arial" panose="020B0604020202020204" pitchFamily="34" charset="0"/>
              </a:rPr>
              <a:t>Zuschüsse, die auf der Grundlage von § 2 Abs. 2 Z 7 des ABBAG-Gesetzes, BGBl. I Nr. 51/2014, geleistet werden. Dazu zählen derzeit der</a:t>
            </a:r>
          </a:p>
          <a:p>
            <a:pPr marL="457200" lvl="1" indent="0">
              <a:buNone/>
            </a:pPr>
            <a:r>
              <a:rPr lang="de-DE" sz="2600" dirty="0">
                <a:latin typeface="Arial" panose="020B0604020202020204" pitchFamily="34" charset="0"/>
                <a:cs typeface="Arial" panose="020B0604020202020204" pitchFamily="34" charset="0"/>
              </a:rPr>
              <a:t>Fixkostenzuschuss</a:t>
            </a:r>
          </a:p>
          <a:p>
            <a:pPr marL="457200" lvl="1" indent="0">
              <a:buNone/>
            </a:pPr>
            <a:r>
              <a:rPr lang="de-DE" sz="2600" dirty="0">
                <a:latin typeface="Arial" panose="020B0604020202020204" pitchFamily="34" charset="0"/>
                <a:cs typeface="Arial" panose="020B0604020202020204" pitchFamily="34" charset="0"/>
              </a:rPr>
              <a:t>Umsatzersatz</a:t>
            </a:r>
          </a:p>
          <a:p>
            <a:pPr marL="457200" lvl="1" indent="0">
              <a:buNone/>
            </a:pPr>
            <a:r>
              <a:rPr lang="de-DE" sz="2600" dirty="0">
                <a:latin typeface="Arial" panose="020B0604020202020204" pitchFamily="34" charset="0"/>
                <a:cs typeface="Arial" panose="020B0604020202020204" pitchFamily="34" charset="0"/>
              </a:rPr>
              <a:t>Verlustersatz</a:t>
            </a:r>
          </a:p>
          <a:p>
            <a:pPr marL="457200" lvl="1" indent="0">
              <a:buNone/>
            </a:pPr>
            <a:r>
              <a:rPr lang="de-DE" sz="2600" dirty="0">
                <a:latin typeface="Arial" panose="020B0604020202020204" pitchFamily="34" charset="0"/>
                <a:cs typeface="Arial" panose="020B0604020202020204" pitchFamily="34" charset="0"/>
              </a:rPr>
              <a:t>Zuschuss für standortrelevante Unternehmen</a:t>
            </a:r>
          </a:p>
          <a:p>
            <a:pPr marL="0" indent="0">
              <a:buNone/>
            </a:pPr>
            <a:r>
              <a:rPr lang="de-DE" sz="2600" dirty="0">
                <a:latin typeface="Arial" panose="020B0604020202020204" pitchFamily="34" charset="0"/>
                <a:cs typeface="Arial" panose="020B0604020202020204" pitchFamily="34" charset="0"/>
              </a:rPr>
              <a:t>Da diese Förderungen bereits seit 2020 gelten, unterliegen sie nicht dem Wohlverhaltensgesetz, es gibt aber in den einzelnen Förderungen eigene zu beachtende Wohlverhaltensregeln.</a:t>
            </a:r>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5093779" y="257819"/>
            <a:ext cx="6957391" cy="667328"/>
          </a:xfrm>
          <a:prstGeom prst="rect">
            <a:avLst/>
          </a:prstGeom>
          <a:noFill/>
        </p:spPr>
        <p:txBody>
          <a:bodyPr wrap="square" rtlCol="0">
            <a:spAutoFit/>
          </a:bodyPr>
          <a:lstStyle/>
          <a:p>
            <a:pPr algn="r"/>
            <a:r>
              <a:rPr lang="de-DE" sz="3600" b="1" dirty="0">
                <a:solidFill>
                  <a:schemeClr val="bg1"/>
                </a:solidFill>
                <a:latin typeface="Arial" panose="020B0604020202020204" pitchFamily="34" charset="0"/>
                <a:cs typeface="Arial" panose="020B0604020202020204" pitchFamily="34" charset="0"/>
              </a:rPr>
              <a:t>Betroffene Förderungen</a:t>
            </a:r>
            <a:endParaRPr lang="de-DE"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585068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F4E3C73E-F912-4771-9AA6-0C93F36E03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54005"/>
            <a:ext cx="13143506" cy="6959588"/>
          </a:xfrm>
          <a:prstGeom prst="rect">
            <a:avLst/>
          </a:prstGeom>
        </p:spPr>
      </p:pic>
      <p:sp>
        <p:nvSpPr>
          <p:cNvPr id="3" name="Untertitel 2"/>
          <p:cNvSpPr>
            <a:spLocks noGrp="1"/>
          </p:cNvSpPr>
          <p:nvPr>
            <p:ph type="subTitle" idx="4294967295"/>
          </p:nvPr>
        </p:nvSpPr>
        <p:spPr>
          <a:xfrm>
            <a:off x="354842" y="1746912"/>
            <a:ext cx="11518709" cy="4217159"/>
          </a:xfrm>
        </p:spPr>
        <p:txBody>
          <a:bodyPr/>
          <a:lstStyle/>
          <a:p>
            <a:pPr marL="0" indent="0">
              <a:buNone/>
            </a:pPr>
            <a:r>
              <a:rPr lang="de-DE" dirty="0"/>
              <a:t>  </a:t>
            </a:r>
            <a:endParaRPr lang="de-DE" b="1" dirty="0"/>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9098" y="6183801"/>
            <a:ext cx="12191999" cy="646331"/>
          </a:xfrm>
          <a:prstGeom prst="rect">
            <a:avLst/>
          </a:prstGeom>
          <a:noFill/>
        </p:spPr>
        <p:txBody>
          <a:bodyPr wrap="square" rtlCol="0">
            <a:spAutoFit/>
          </a:bodyPr>
          <a:lstStyle/>
          <a:p>
            <a:pPr algn="ctr">
              <a:buClr>
                <a:srgbClr val="FF0000"/>
              </a:buClr>
            </a:pPr>
            <a:r>
              <a:rPr lang="de-DE" sz="3600" dirty="0">
                <a:latin typeface="Arial" panose="020B0604020202020204" pitchFamily="34" charset="0"/>
                <a:cs typeface="Arial" panose="020B0604020202020204" pitchFamily="34" charset="0"/>
              </a:rPr>
              <a:t>UNTERNEHMENSBESTEUERUNG</a:t>
            </a:r>
          </a:p>
        </p:txBody>
      </p:sp>
      <p:sp>
        <p:nvSpPr>
          <p:cNvPr id="11" name="Textfeld 10"/>
          <p:cNvSpPr txBox="1"/>
          <p:nvPr/>
        </p:nvSpPr>
        <p:spPr>
          <a:xfrm>
            <a:off x="0" y="893929"/>
            <a:ext cx="12210196" cy="3785652"/>
          </a:xfrm>
          <a:prstGeom prst="rect">
            <a:avLst/>
          </a:prstGeom>
          <a:noFill/>
        </p:spPr>
        <p:txBody>
          <a:bodyPr wrap="square" rtlCol="0">
            <a:spAutoFit/>
          </a:bodyPr>
          <a:lstStyle/>
          <a:p>
            <a:pPr algn="ctr">
              <a:buClr>
                <a:srgbClr val="FF0000"/>
              </a:buClr>
            </a:pPr>
            <a:r>
              <a:rPr lang="de-DE" sz="12000" b="1" dirty="0">
                <a:latin typeface="Arial" panose="020B0604020202020204" pitchFamily="34" charset="0"/>
                <a:cs typeface="Arial" panose="020B0604020202020204" pitchFamily="34" charset="0"/>
              </a:rPr>
              <a:t>Kein Missbrauch</a:t>
            </a:r>
          </a:p>
        </p:txBody>
      </p:sp>
      <p:pic>
        <p:nvPicPr>
          <p:cNvPr id="16" name="Grafik 15">
            <a:extLst>
              <a:ext uri="{FF2B5EF4-FFF2-40B4-BE49-F238E27FC236}">
                <a16:creationId xmlns:a16="http://schemas.microsoft.com/office/drawing/2014/main" id="{27CE274E-7DDD-41AF-A218-AE356CD26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8" y="6058508"/>
            <a:ext cx="889653" cy="758546"/>
          </a:xfrm>
          <a:prstGeom prst="rect">
            <a:avLst/>
          </a:prstGeom>
        </p:spPr>
      </p:pic>
    </p:spTree>
    <p:extLst>
      <p:ext uri="{BB962C8B-B14F-4D97-AF65-F5344CB8AC3E}">
        <p14:creationId xmlns:p14="http://schemas.microsoft.com/office/powerpoint/2010/main" val="711876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AA68AD07-F37F-40BF-82E9-342EE58331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
            <a:ext cx="12192000" cy="1058689"/>
          </a:xfrm>
          <a:prstGeom prst="rect">
            <a:avLst/>
          </a:prstGeom>
        </p:spPr>
      </p:pic>
      <p:sp>
        <p:nvSpPr>
          <p:cNvPr id="12" name="Rechteck 11"/>
          <p:cNvSpPr/>
          <p:nvPr/>
        </p:nvSpPr>
        <p:spPr>
          <a:xfrm>
            <a:off x="0" y="0"/>
            <a:ext cx="12210196"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4294967295"/>
          </p:nvPr>
        </p:nvSpPr>
        <p:spPr>
          <a:xfrm>
            <a:off x="354841" y="1747615"/>
            <a:ext cx="11518709" cy="4711038"/>
          </a:xfrm>
        </p:spPr>
        <p:txBody>
          <a:bodyPr/>
          <a:lstStyle/>
          <a:p>
            <a:pPr marL="0" indent="0">
              <a:buNone/>
            </a:pPr>
            <a:r>
              <a:rPr lang="de-DE" sz="3600" b="1" dirty="0">
                <a:solidFill>
                  <a:srgbClr val="0A4082"/>
                </a:solidFill>
                <a:latin typeface="Arial" panose="020B0604020202020204" pitchFamily="34" charset="0"/>
                <a:cs typeface="Arial" panose="020B0604020202020204" pitchFamily="34" charset="0"/>
              </a:rPr>
              <a:t>Kein rechtskräftig festgestellter Missbrauch von mindestens € 100.000</a:t>
            </a:r>
          </a:p>
          <a:p>
            <a:endParaRPr lang="de-DE" b="1" dirty="0">
              <a:latin typeface="Arial" panose="020B0604020202020204" pitchFamily="34" charset="0"/>
              <a:cs typeface="Arial" panose="020B0604020202020204" pitchFamily="34" charset="0"/>
            </a:endParaRPr>
          </a:p>
          <a:p>
            <a:pPr marL="0" indent="0">
              <a:buNone/>
            </a:pPr>
            <a:r>
              <a:rPr lang="de-DE" sz="2400" dirty="0">
                <a:latin typeface="Arial" panose="020B0604020202020204" pitchFamily="34" charset="0"/>
                <a:cs typeface="Arial" panose="020B0604020202020204" pitchFamily="34" charset="0"/>
              </a:rPr>
              <a:t>beim Unternehmen in den letzten drei veranlagten Jahren kein rechtskräftig festgestellter Missbrauch im Sinne des § 22 der Bundesabgabenordnung (BAO), BGBl. Nr. 194/1961, vorliegt, der zu einer Änderung der steuerlichen Bemessungsgrundlage von mindestens 100 000 Euro im jeweiligen Veranlagungszeitraum geführt hat;</a:t>
            </a:r>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5093779" y="257819"/>
            <a:ext cx="6957391" cy="667328"/>
          </a:xfrm>
          <a:prstGeom prst="rect">
            <a:avLst/>
          </a:prstGeom>
          <a:noFill/>
        </p:spPr>
        <p:txBody>
          <a:bodyPr wrap="square" rtlCol="0">
            <a:spAutoFit/>
          </a:bodyPr>
          <a:lstStyle/>
          <a:p>
            <a:pPr algn="r"/>
            <a:r>
              <a:rPr lang="de-DE" sz="3600" b="1" dirty="0">
                <a:solidFill>
                  <a:schemeClr val="bg1"/>
                </a:solidFill>
                <a:latin typeface="Arial" panose="020B0604020202020204" pitchFamily="34" charset="0"/>
                <a:cs typeface="Arial" panose="020B0604020202020204" pitchFamily="34" charset="0"/>
              </a:rPr>
              <a:t>Kein Missbrauch</a:t>
            </a:r>
            <a:endParaRPr lang="de-DE"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4635676"/>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F4E3C73E-F912-4771-9AA6-0C93F36E03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54005"/>
            <a:ext cx="13143506" cy="6959588"/>
          </a:xfrm>
          <a:prstGeom prst="rect">
            <a:avLst/>
          </a:prstGeom>
        </p:spPr>
      </p:pic>
      <p:sp>
        <p:nvSpPr>
          <p:cNvPr id="3" name="Untertitel 2"/>
          <p:cNvSpPr>
            <a:spLocks noGrp="1"/>
          </p:cNvSpPr>
          <p:nvPr>
            <p:ph type="subTitle" idx="4294967295"/>
          </p:nvPr>
        </p:nvSpPr>
        <p:spPr>
          <a:xfrm>
            <a:off x="354842" y="1746912"/>
            <a:ext cx="11518709" cy="4217159"/>
          </a:xfrm>
        </p:spPr>
        <p:txBody>
          <a:bodyPr/>
          <a:lstStyle/>
          <a:p>
            <a:pPr marL="0" indent="0">
              <a:buNone/>
            </a:pPr>
            <a:r>
              <a:rPr lang="de-DE" dirty="0"/>
              <a:t>  </a:t>
            </a:r>
            <a:endParaRPr lang="de-DE" b="1" dirty="0"/>
          </a:p>
        </p:txBody>
      </p:sp>
      <p:cxnSp>
        <p:nvCxnSpPr>
          <p:cNvPr id="4" name="Gerader Verbinder 3"/>
          <p:cNvCxnSpPr/>
          <p:nvPr/>
        </p:nvCxnSpPr>
        <p:spPr>
          <a:xfrm>
            <a:off x="354841" y="6741994"/>
            <a:ext cx="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a:xfrm>
            <a:off x="341194" y="530897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9098" y="6183801"/>
            <a:ext cx="12191999" cy="646331"/>
          </a:xfrm>
          <a:prstGeom prst="rect">
            <a:avLst/>
          </a:prstGeom>
          <a:noFill/>
        </p:spPr>
        <p:txBody>
          <a:bodyPr wrap="square" rtlCol="0">
            <a:spAutoFit/>
          </a:bodyPr>
          <a:lstStyle/>
          <a:p>
            <a:pPr algn="ctr">
              <a:buClr>
                <a:srgbClr val="FF0000"/>
              </a:buClr>
            </a:pPr>
            <a:r>
              <a:rPr lang="de-DE" sz="3600" dirty="0">
                <a:latin typeface="Arial" panose="020B0604020202020204" pitchFamily="34" charset="0"/>
                <a:cs typeface="Arial" panose="020B0604020202020204" pitchFamily="34" charset="0"/>
              </a:rPr>
              <a:t>UNTERNEHMENSBESTEUERUNG</a:t>
            </a:r>
          </a:p>
        </p:txBody>
      </p:sp>
      <p:sp>
        <p:nvSpPr>
          <p:cNvPr id="11" name="Textfeld 10"/>
          <p:cNvSpPr txBox="1"/>
          <p:nvPr/>
        </p:nvSpPr>
        <p:spPr>
          <a:xfrm>
            <a:off x="0" y="893929"/>
            <a:ext cx="12210196" cy="3785652"/>
          </a:xfrm>
          <a:prstGeom prst="rect">
            <a:avLst/>
          </a:prstGeom>
          <a:noFill/>
        </p:spPr>
        <p:txBody>
          <a:bodyPr wrap="square" rtlCol="0">
            <a:spAutoFit/>
          </a:bodyPr>
          <a:lstStyle/>
          <a:p>
            <a:pPr algn="ctr">
              <a:buClr>
                <a:srgbClr val="FF0000"/>
              </a:buClr>
            </a:pPr>
            <a:r>
              <a:rPr lang="de-DE" sz="12000" b="1" dirty="0">
                <a:latin typeface="Arial" panose="020B0604020202020204" pitchFamily="34" charset="0"/>
                <a:cs typeface="Arial" panose="020B0604020202020204" pitchFamily="34" charset="0"/>
              </a:rPr>
              <a:t>Kein Abzugsverbot</a:t>
            </a:r>
          </a:p>
        </p:txBody>
      </p:sp>
      <p:pic>
        <p:nvPicPr>
          <p:cNvPr id="16" name="Grafik 15">
            <a:extLst>
              <a:ext uri="{FF2B5EF4-FFF2-40B4-BE49-F238E27FC236}">
                <a16:creationId xmlns:a16="http://schemas.microsoft.com/office/drawing/2014/main" id="{27CE274E-7DDD-41AF-A218-AE356CD26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8" y="6058508"/>
            <a:ext cx="889653" cy="758546"/>
          </a:xfrm>
          <a:prstGeom prst="rect">
            <a:avLst/>
          </a:prstGeom>
        </p:spPr>
      </p:pic>
    </p:spTree>
    <p:extLst>
      <p:ext uri="{BB962C8B-B14F-4D97-AF65-F5344CB8AC3E}">
        <p14:creationId xmlns:p14="http://schemas.microsoft.com/office/powerpoint/2010/main" val="2327030656"/>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783</Words>
  <Application>Microsoft Office PowerPoint</Application>
  <PresentationFormat>Breitbild</PresentationFormat>
  <Paragraphs>95</Paragraphs>
  <Slides>20</Slides>
  <Notes>20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20</vt:i4>
      </vt:variant>
    </vt:vector>
  </HeadingPairs>
  <TitlesOfParts>
    <vt:vector size="24" baseType="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ste011</dc:creator>
  <cp:lastModifiedBy>wolfgang.steinmaurer@wtwiki.at</cp:lastModifiedBy>
  <cp:revision>192</cp:revision>
  <cp:lastPrinted>2019-09-23T20:05:41Z</cp:lastPrinted>
  <dcterms:created xsi:type="dcterms:W3CDTF">2018-08-21T16:13:27Z</dcterms:created>
  <dcterms:modified xsi:type="dcterms:W3CDTF">2021-02-08T15:45:31Z</dcterms:modified>
</cp:coreProperties>
</file>